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1127" r:id="rId3"/>
    <p:sldId id="1131" r:id="rId4"/>
    <p:sldId id="1136" r:id="rId5"/>
    <p:sldId id="1137" r:id="rId6"/>
    <p:sldId id="1138" r:id="rId7"/>
    <p:sldId id="1168" r:id="rId8"/>
    <p:sldId id="1171" r:id="rId9"/>
    <p:sldId id="1141" r:id="rId10"/>
    <p:sldId id="1172" r:id="rId11"/>
    <p:sldId id="1144" r:id="rId12"/>
    <p:sldId id="1178" r:id="rId13"/>
    <p:sldId id="1145" r:id="rId14"/>
    <p:sldId id="1179" r:id="rId15"/>
    <p:sldId id="1146" r:id="rId16"/>
    <p:sldId id="1147" r:id="rId17"/>
    <p:sldId id="1149" r:id="rId18"/>
    <p:sldId id="1140" r:id="rId19"/>
    <p:sldId id="1163" r:id="rId20"/>
    <p:sldId id="1180" r:id="rId21"/>
    <p:sldId id="1155" r:id="rId22"/>
    <p:sldId id="1182" r:id="rId23"/>
    <p:sldId id="1181" r:id="rId24"/>
    <p:sldId id="1183" r:id="rId25"/>
    <p:sldId id="1159" r:id="rId26"/>
    <p:sldId id="1161" r:id="rId27"/>
    <p:sldId id="1160" r:id="rId28"/>
    <p:sldId id="1164" r:id="rId29"/>
    <p:sldId id="1165" r:id="rId30"/>
    <p:sldId id="1166" r:id="rId31"/>
    <p:sldId id="1167" r:id="rId32"/>
    <p:sldId id="1169" r:id="rId33"/>
    <p:sldId id="1186" r:id="rId34"/>
    <p:sldId id="1198" r:id="rId35"/>
    <p:sldId id="1187" r:id="rId36"/>
    <p:sldId id="1189" r:id="rId37"/>
    <p:sldId id="1174" r:id="rId38"/>
    <p:sldId id="1190" r:id="rId39"/>
    <p:sldId id="1195" r:id="rId40"/>
    <p:sldId id="1196" r:id="rId41"/>
    <p:sldId id="1197" r:id="rId42"/>
    <p:sldId id="1199" r:id="rId43"/>
    <p:sldId id="12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741D"/>
    <a:srgbClr val="D6A068"/>
    <a:srgbClr val="FFFFFF"/>
    <a:srgbClr val="BC7A0B"/>
    <a:srgbClr val="C9AF8D"/>
    <a:srgbClr val="B27209"/>
    <a:srgbClr val="0F4602"/>
    <a:srgbClr val="815C0C"/>
    <a:srgbClr val="534D03"/>
    <a:srgbClr val="9977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5383" autoAdjust="0"/>
  </p:normalViewPr>
  <p:slideViewPr>
    <p:cSldViewPr snapToGrid="0">
      <p:cViewPr varScale="1">
        <p:scale>
          <a:sx n="95" d="100"/>
          <a:sy n="95" d="100"/>
        </p:scale>
        <p:origin x="11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75E0A-B51F-477D-B029-B54CEB32A1A2}"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BEA9F-10E8-4FE8-9BD1-84A0791272EE}" type="slidenum">
              <a:rPr lang="en-US" smtClean="0"/>
              <a:t>‹#›</a:t>
            </a:fld>
            <a:endParaRPr lang="en-US"/>
          </a:p>
        </p:txBody>
      </p:sp>
    </p:spTree>
    <p:extLst>
      <p:ext uri="{BB962C8B-B14F-4D97-AF65-F5344CB8AC3E}">
        <p14:creationId xmlns:p14="http://schemas.microsoft.com/office/powerpoint/2010/main" val="3360748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85CF-DF5E-4B05-9C04-7515DE1AB8E3}" type="slidenum">
              <a:rPr lang="en-US" smtClean="0"/>
              <a:t>1</a:t>
            </a:fld>
            <a:endParaRPr lang="en-US"/>
          </a:p>
        </p:txBody>
      </p:sp>
    </p:spTree>
    <p:extLst>
      <p:ext uri="{BB962C8B-B14F-4D97-AF65-F5344CB8AC3E}">
        <p14:creationId xmlns:p14="http://schemas.microsoft.com/office/powerpoint/2010/main" val="301345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EA9F-10E8-4FE8-9BD1-84A0791272EE}" type="slidenum">
              <a:rPr lang="en-US" smtClean="0"/>
              <a:t>2</a:t>
            </a:fld>
            <a:endParaRPr lang="en-US"/>
          </a:p>
        </p:txBody>
      </p:sp>
    </p:spTree>
    <p:extLst>
      <p:ext uri="{BB962C8B-B14F-4D97-AF65-F5344CB8AC3E}">
        <p14:creationId xmlns:p14="http://schemas.microsoft.com/office/powerpoint/2010/main" val="2060565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EA9F-10E8-4FE8-9BD1-84A0791272EE}" type="slidenum">
              <a:rPr lang="en-US" smtClean="0"/>
              <a:t>11</a:t>
            </a:fld>
            <a:endParaRPr lang="en-US"/>
          </a:p>
        </p:txBody>
      </p:sp>
    </p:spTree>
    <p:extLst>
      <p:ext uri="{BB962C8B-B14F-4D97-AF65-F5344CB8AC3E}">
        <p14:creationId xmlns:p14="http://schemas.microsoft.com/office/powerpoint/2010/main" val="22539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0BEA9F-10E8-4FE8-9BD1-84A0791272EE}" type="slidenum">
              <a:rPr lang="en-US" smtClean="0"/>
              <a:t>15</a:t>
            </a:fld>
            <a:endParaRPr lang="en-US"/>
          </a:p>
        </p:txBody>
      </p:sp>
    </p:spTree>
    <p:extLst>
      <p:ext uri="{BB962C8B-B14F-4D97-AF65-F5344CB8AC3E}">
        <p14:creationId xmlns:p14="http://schemas.microsoft.com/office/powerpoint/2010/main" val="210121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A85CF-DF5E-4B05-9C04-7515DE1AB8E3}" type="slidenum">
              <a:rPr lang="en-US" smtClean="0"/>
              <a:t>42</a:t>
            </a:fld>
            <a:endParaRPr lang="en-US"/>
          </a:p>
        </p:txBody>
      </p:sp>
    </p:spTree>
    <p:extLst>
      <p:ext uri="{BB962C8B-B14F-4D97-AF65-F5344CB8AC3E}">
        <p14:creationId xmlns:p14="http://schemas.microsoft.com/office/powerpoint/2010/main" val="123051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A85CF-DF5E-4B05-9C04-7515DE1AB8E3}" type="slidenum">
              <a:rPr lang="en-US" smtClean="0"/>
              <a:t>43</a:t>
            </a:fld>
            <a:endParaRPr lang="en-US"/>
          </a:p>
        </p:txBody>
      </p:sp>
    </p:spTree>
    <p:extLst>
      <p:ext uri="{BB962C8B-B14F-4D97-AF65-F5344CB8AC3E}">
        <p14:creationId xmlns:p14="http://schemas.microsoft.com/office/powerpoint/2010/main" val="3166997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CA35-FC39-1F85-D5A0-B64D1DE5F5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4D98E-8246-56AF-9032-36B1274F5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22704C-8DE3-DE60-A27E-A97D6E689C08}"/>
              </a:ext>
            </a:extLst>
          </p:cNvPr>
          <p:cNvSpPr>
            <a:spLocks noGrp="1"/>
          </p:cNvSpPr>
          <p:nvPr>
            <p:ph type="dt" sz="half" idx="10"/>
          </p:nvPr>
        </p:nvSpPr>
        <p:spPr/>
        <p:txBody>
          <a:bodyPr/>
          <a:lstStyle/>
          <a:p>
            <a:fld id="{E6C4D007-4A75-46C7-9A2A-2F11007E6FEA}" type="datetime1">
              <a:rPr lang="en-US" smtClean="0"/>
              <a:t>12/5/2023</a:t>
            </a:fld>
            <a:endParaRPr lang="en-US"/>
          </a:p>
        </p:txBody>
      </p:sp>
      <p:sp>
        <p:nvSpPr>
          <p:cNvPr id="5" name="Footer Placeholder 4">
            <a:extLst>
              <a:ext uri="{FF2B5EF4-FFF2-40B4-BE49-F238E27FC236}">
                <a16:creationId xmlns:a16="http://schemas.microsoft.com/office/drawing/2014/main" id="{9000FE99-C9CD-7325-7285-CCAC9F16A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02F8B-F568-4105-4269-A969CE2BCE7E}"/>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295515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A384-FD4B-3328-A5BD-78E07C7DC9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178B6-2AC3-3D1F-AD04-02148909E9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1A0C-7C14-2346-CD1B-A8FEFC0707D9}"/>
              </a:ext>
            </a:extLst>
          </p:cNvPr>
          <p:cNvSpPr>
            <a:spLocks noGrp="1"/>
          </p:cNvSpPr>
          <p:nvPr>
            <p:ph type="dt" sz="half" idx="10"/>
          </p:nvPr>
        </p:nvSpPr>
        <p:spPr/>
        <p:txBody>
          <a:bodyPr/>
          <a:lstStyle/>
          <a:p>
            <a:fld id="{07174B67-72BB-4C6C-B1A4-C377C5CF10E9}" type="datetime1">
              <a:rPr lang="en-US" smtClean="0"/>
              <a:t>12/5/2023</a:t>
            </a:fld>
            <a:endParaRPr lang="en-US"/>
          </a:p>
        </p:txBody>
      </p:sp>
      <p:sp>
        <p:nvSpPr>
          <p:cNvPr id="5" name="Footer Placeholder 4">
            <a:extLst>
              <a:ext uri="{FF2B5EF4-FFF2-40B4-BE49-F238E27FC236}">
                <a16:creationId xmlns:a16="http://schemas.microsoft.com/office/drawing/2014/main" id="{F6FF7F94-B3FB-6E8E-8A88-2B3B13440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607F4-9D54-9185-3CB3-9207F5F7F925}"/>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264939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FA6CA-006C-A732-20DA-6730546D0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F4E688-16BE-CC1F-28F4-2E7FB6B9C1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013BE-9904-06CE-5822-95BEDA2ACE4E}"/>
              </a:ext>
            </a:extLst>
          </p:cNvPr>
          <p:cNvSpPr>
            <a:spLocks noGrp="1"/>
          </p:cNvSpPr>
          <p:nvPr>
            <p:ph type="dt" sz="half" idx="10"/>
          </p:nvPr>
        </p:nvSpPr>
        <p:spPr/>
        <p:txBody>
          <a:bodyPr/>
          <a:lstStyle/>
          <a:p>
            <a:fld id="{9DEC76B7-FB2D-4226-939C-4030F1642A0B}" type="datetime1">
              <a:rPr lang="en-US" smtClean="0"/>
              <a:t>12/5/2023</a:t>
            </a:fld>
            <a:endParaRPr lang="en-US"/>
          </a:p>
        </p:txBody>
      </p:sp>
      <p:sp>
        <p:nvSpPr>
          <p:cNvPr id="5" name="Footer Placeholder 4">
            <a:extLst>
              <a:ext uri="{FF2B5EF4-FFF2-40B4-BE49-F238E27FC236}">
                <a16:creationId xmlns:a16="http://schemas.microsoft.com/office/drawing/2014/main" id="{509F2F57-A958-FDD3-ECA7-85C50B57D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30C19-69D4-BCC4-2C68-162370797802}"/>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168210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2F3D-7D69-496E-F4D4-4AEA8E0F4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AC9CE2-FEA4-FF50-5FA0-219922504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895C9-2DDA-1E82-B2F9-766B85BDB920}"/>
              </a:ext>
            </a:extLst>
          </p:cNvPr>
          <p:cNvSpPr>
            <a:spLocks noGrp="1"/>
          </p:cNvSpPr>
          <p:nvPr>
            <p:ph type="dt" sz="half" idx="10"/>
          </p:nvPr>
        </p:nvSpPr>
        <p:spPr/>
        <p:txBody>
          <a:bodyPr/>
          <a:lstStyle/>
          <a:p>
            <a:fld id="{F3610710-B14E-4FAE-B944-714D88C2BCF4}" type="datetime1">
              <a:rPr lang="en-US" smtClean="0"/>
              <a:t>12/5/2023</a:t>
            </a:fld>
            <a:endParaRPr lang="en-US"/>
          </a:p>
        </p:txBody>
      </p:sp>
      <p:sp>
        <p:nvSpPr>
          <p:cNvPr id="5" name="Footer Placeholder 4">
            <a:extLst>
              <a:ext uri="{FF2B5EF4-FFF2-40B4-BE49-F238E27FC236}">
                <a16:creationId xmlns:a16="http://schemas.microsoft.com/office/drawing/2014/main" id="{7525A818-0CFF-328A-B3E2-BE1F5661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4C1D8-DAD3-8243-C286-C0DE09349431}"/>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47583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C663-9414-DB4A-E24B-055CFDEE5E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C6DE24-4C7C-0D70-AB41-A140E321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3E2C8F-1535-663F-3CC0-51D2245ADC83}"/>
              </a:ext>
            </a:extLst>
          </p:cNvPr>
          <p:cNvSpPr>
            <a:spLocks noGrp="1"/>
          </p:cNvSpPr>
          <p:nvPr>
            <p:ph type="dt" sz="half" idx="10"/>
          </p:nvPr>
        </p:nvSpPr>
        <p:spPr/>
        <p:txBody>
          <a:bodyPr/>
          <a:lstStyle/>
          <a:p>
            <a:fld id="{916718FE-BD4D-413D-8A11-681F284E9546}" type="datetime1">
              <a:rPr lang="en-US" smtClean="0"/>
              <a:t>12/5/2023</a:t>
            </a:fld>
            <a:endParaRPr lang="en-US"/>
          </a:p>
        </p:txBody>
      </p:sp>
      <p:sp>
        <p:nvSpPr>
          <p:cNvPr id="5" name="Footer Placeholder 4">
            <a:extLst>
              <a:ext uri="{FF2B5EF4-FFF2-40B4-BE49-F238E27FC236}">
                <a16:creationId xmlns:a16="http://schemas.microsoft.com/office/drawing/2014/main" id="{212E19B9-1929-F764-3FEF-A0F5538FA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E8781-8EBA-5CC4-D47D-54AAC2C36041}"/>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45575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DFC97-2AD5-E17C-DDBB-A02256904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AAD68-035A-D7CD-1AE8-D8AFC22D46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AE0B0A-E5A2-C057-AC42-8255A0EB98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1BF7A6-A53E-6825-4390-46051C831E10}"/>
              </a:ext>
            </a:extLst>
          </p:cNvPr>
          <p:cNvSpPr>
            <a:spLocks noGrp="1"/>
          </p:cNvSpPr>
          <p:nvPr>
            <p:ph type="dt" sz="half" idx="10"/>
          </p:nvPr>
        </p:nvSpPr>
        <p:spPr/>
        <p:txBody>
          <a:bodyPr/>
          <a:lstStyle/>
          <a:p>
            <a:fld id="{55F01B8A-9843-4181-9D34-985D6091EA58}" type="datetime1">
              <a:rPr lang="en-US" smtClean="0"/>
              <a:t>12/5/2023</a:t>
            </a:fld>
            <a:endParaRPr lang="en-US"/>
          </a:p>
        </p:txBody>
      </p:sp>
      <p:sp>
        <p:nvSpPr>
          <p:cNvPr id="6" name="Footer Placeholder 5">
            <a:extLst>
              <a:ext uri="{FF2B5EF4-FFF2-40B4-BE49-F238E27FC236}">
                <a16:creationId xmlns:a16="http://schemas.microsoft.com/office/drawing/2014/main" id="{4B7A0977-866C-7419-75B3-422EE6D04D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72F01-B909-9F31-E150-247DDA8B5822}"/>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323104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C083-8B1A-B5F1-81E4-BE900F52FF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ABD2F-2012-6AF5-3676-DB7BC49FF0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427873-6A0B-51A2-2640-914AC2F665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E40F20-FE93-64D1-08F0-DCDD5DD77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301714-FD99-5010-FFE5-C1B420E218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25A4D-E996-9665-230E-9D9789B20C79}"/>
              </a:ext>
            </a:extLst>
          </p:cNvPr>
          <p:cNvSpPr>
            <a:spLocks noGrp="1"/>
          </p:cNvSpPr>
          <p:nvPr>
            <p:ph type="dt" sz="half" idx="10"/>
          </p:nvPr>
        </p:nvSpPr>
        <p:spPr/>
        <p:txBody>
          <a:bodyPr/>
          <a:lstStyle/>
          <a:p>
            <a:fld id="{4CA9358F-AD9F-478A-B43A-3BBF031C61E7}" type="datetime1">
              <a:rPr lang="en-US" smtClean="0"/>
              <a:t>12/5/2023</a:t>
            </a:fld>
            <a:endParaRPr lang="en-US"/>
          </a:p>
        </p:txBody>
      </p:sp>
      <p:sp>
        <p:nvSpPr>
          <p:cNvPr id="8" name="Footer Placeholder 7">
            <a:extLst>
              <a:ext uri="{FF2B5EF4-FFF2-40B4-BE49-F238E27FC236}">
                <a16:creationId xmlns:a16="http://schemas.microsoft.com/office/drawing/2014/main" id="{236273A9-71E1-997A-54B9-EF55EED7B9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586C34-9121-ABC3-79E4-28095DCF83EC}"/>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243414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11FD-5FBB-91DD-DE24-E2126109DD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AEEB7C-9AB8-795B-27BC-EDC037CCA7C4}"/>
              </a:ext>
            </a:extLst>
          </p:cNvPr>
          <p:cNvSpPr>
            <a:spLocks noGrp="1"/>
          </p:cNvSpPr>
          <p:nvPr>
            <p:ph type="dt" sz="half" idx="10"/>
          </p:nvPr>
        </p:nvSpPr>
        <p:spPr/>
        <p:txBody>
          <a:bodyPr/>
          <a:lstStyle/>
          <a:p>
            <a:fld id="{6CF03EDE-5317-443D-84AE-89287884DF39}" type="datetime1">
              <a:rPr lang="en-US" smtClean="0"/>
              <a:t>12/5/2023</a:t>
            </a:fld>
            <a:endParaRPr lang="en-US"/>
          </a:p>
        </p:txBody>
      </p:sp>
      <p:sp>
        <p:nvSpPr>
          <p:cNvPr id="4" name="Footer Placeholder 3">
            <a:extLst>
              <a:ext uri="{FF2B5EF4-FFF2-40B4-BE49-F238E27FC236}">
                <a16:creationId xmlns:a16="http://schemas.microsoft.com/office/drawing/2014/main" id="{27421F8F-7A84-371A-8567-D4EAFEC68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EF952B-75BB-5903-719F-F0A4A63FEEB0}"/>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4281116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58A17-4AA6-A559-5290-C82F6070E6F1}"/>
              </a:ext>
            </a:extLst>
          </p:cNvPr>
          <p:cNvSpPr>
            <a:spLocks noGrp="1"/>
          </p:cNvSpPr>
          <p:nvPr>
            <p:ph type="dt" sz="half" idx="10"/>
          </p:nvPr>
        </p:nvSpPr>
        <p:spPr/>
        <p:txBody>
          <a:bodyPr/>
          <a:lstStyle/>
          <a:p>
            <a:fld id="{F18F3771-11BB-4EE1-8026-6D832E05ED24}" type="datetime1">
              <a:rPr lang="en-US" smtClean="0"/>
              <a:t>12/5/2023</a:t>
            </a:fld>
            <a:endParaRPr lang="en-US"/>
          </a:p>
        </p:txBody>
      </p:sp>
      <p:sp>
        <p:nvSpPr>
          <p:cNvPr id="3" name="Footer Placeholder 2">
            <a:extLst>
              <a:ext uri="{FF2B5EF4-FFF2-40B4-BE49-F238E27FC236}">
                <a16:creationId xmlns:a16="http://schemas.microsoft.com/office/drawing/2014/main" id="{6F832F37-A8D8-5559-9C02-C4E426D585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02D50B-0107-7DAB-4BB8-60D72E3B1A6B}"/>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406489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2C6F-4ED3-B86F-BEBA-024B091B6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A64906-C0A7-61E8-3B5B-BEE321682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4B987A-079B-5805-FA3B-0E2F93D58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BE893C-0250-DFCB-E685-3874E64F7DDF}"/>
              </a:ext>
            </a:extLst>
          </p:cNvPr>
          <p:cNvSpPr>
            <a:spLocks noGrp="1"/>
          </p:cNvSpPr>
          <p:nvPr>
            <p:ph type="dt" sz="half" idx="10"/>
          </p:nvPr>
        </p:nvSpPr>
        <p:spPr/>
        <p:txBody>
          <a:bodyPr/>
          <a:lstStyle/>
          <a:p>
            <a:fld id="{BE5EF3D5-85AA-402B-8ED5-11BF957DE06E}" type="datetime1">
              <a:rPr lang="en-US" smtClean="0"/>
              <a:t>12/5/2023</a:t>
            </a:fld>
            <a:endParaRPr lang="en-US"/>
          </a:p>
        </p:txBody>
      </p:sp>
      <p:sp>
        <p:nvSpPr>
          <p:cNvPr id="6" name="Footer Placeholder 5">
            <a:extLst>
              <a:ext uri="{FF2B5EF4-FFF2-40B4-BE49-F238E27FC236}">
                <a16:creationId xmlns:a16="http://schemas.microsoft.com/office/drawing/2014/main" id="{EE29F54D-6CEC-C84A-2A2D-14570B525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CA9A4-37C7-B8CE-E1B2-0F097FCF3376}"/>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3436887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5CC0-F2CD-42A9-A773-8C801FB1A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2B5341-DD55-7373-461F-B07D28D2B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D1AC6-F75E-8AA2-D21E-36A080CC4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1877-C46D-8A76-6849-41D179C5A3CC}"/>
              </a:ext>
            </a:extLst>
          </p:cNvPr>
          <p:cNvSpPr>
            <a:spLocks noGrp="1"/>
          </p:cNvSpPr>
          <p:nvPr>
            <p:ph type="dt" sz="half" idx="10"/>
          </p:nvPr>
        </p:nvSpPr>
        <p:spPr/>
        <p:txBody>
          <a:bodyPr/>
          <a:lstStyle/>
          <a:p>
            <a:fld id="{C2D6A5B9-4B94-4ACC-928F-48C4D385569A}" type="datetime1">
              <a:rPr lang="en-US" smtClean="0"/>
              <a:t>12/5/2023</a:t>
            </a:fld>
            <a:endParaRPr lang="en-US"/>
          </a:p>
        </p:txBody>
      </p:sp>
      <p:sp>
        <p:nvSpPr>
          <p:cNvPr id="6" name="Footer Placeholder 5">
            <a:extLst>
              <a:ext uri="{FF2B5EF4-FFF2-40B4-BE49-F238E27FC236}">
                <a16:creationId xmlns:a16="http://schemas.microsoft.com/office/drawing/2014/main" id="{1ABB6FE5-D7FE-7486-ABDE-904914698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8D0E9-9E6F-1766-46DD-41EEF99BC313}"/>
              </a:ext>
            </a:extLst>
          </p:cNvPr>
          <p:cNvSpPr>
            <a:spLocks noGrp="1"/>
          </p:cNvSpPr>
          <p:nvPr>
            <p:ph type="sldNum" sz="quarter" idx="12"/>
          </p:nvPr>
        </p:nvSpPr>
        <p:spPr/>
        <p:txBody>
          <a:bodyPr/>
          <a:lstStyle/>
          <a:p>
            <a:fld id="{55ABA3D6-5E15-46F7-86C9-F713C81DA68A}" type="slidenum">
              <a:rPr lang="en-US" smtClean="0"/>
              <a:t>‹#›</a:t>
            </a:fld>
            <a:endParaRPr lang="en-US"/>
          </a:p>
        </p:txBody>
      </p:sp>
    </p:spTree>
    <p:extLst>
      <p:ext uri="{BB962C8B-B14F-4D97-AF65-F5344CB8AC3E}">
        <p14:creationId xmlns:p14="http://schemas.microsoft.com/office/powerpoint/2010/main" val="228797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2368E-3727-6D51-25F6-48564129B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052473-9832-5451-5B19-9EEBF37C73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F0CA3-27D7-27C3-160F-F2D4F226C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CB63F-D5B5-4023-BFA6-D6417C0C562A}" type="datetime1">
              <a:rPr lang="en-US" smtClean="0"/>
              <a:t>12/5/2023</a:t>
            </a:fld>
            <a:endParaRPr lang="en-US"/>
          </a:p>
        </p:txBody>
      </p:sp>
      <p:sp>
        <p:nvSpPr>
          <p:cNvPr id="5" name="Footer Placeholder 4">
            <a:extLst>
              <a:ext uri="{FF2B5EF4-FFF2-40B4-BE49-F238E27FC236}">
                <a16:creationId xmlns:a16="http://schemas.microsoft.com/office/drawing/2014/main" id="{B2DC32E1-4506-403B-9B34-64BF6C4F32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2E1022-8BA6-08B9-4991-E6D801E42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BA3D6-5E15-46F7-86C9-F713C81DA68A}" type="slidenum">
              <a:rPr lang="en-US" smtClean="0"/>
              <a:t>‹#›</a:t>
            </a:fld>
            <a:endParaRPr lang="en-US"/>
          </a:p>
        </p:txBody>
      </p:sp>
    </p:spTree>
    <p:extLst>
      <p:ext uri="{BB962C8B-B14F-4D97-AF65-F5344CB8AC3E}">
        <p14:creationId xmlns:p14="http://schemas.microsoft.com/office/powerpoint/2010/main" val="356418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3913"/>
            <a:ext cx="12192000" cy="6419850"/>
          </a:xfrm>
          <a:prstGeom prst="rect">
            <a:avLst/>
          </a:prstGeom>
        </p:spPr>
      </p:pic>
      <p:sp>
        <p:nvSpPr>
          <p:cNvPr id="26" name="TextBox 25">
            <a:extLst>
              <a:ext uri="{FF2B5EF4-FFF2-40B4-BE49-F238E27FC236}">
                <a16:creationId xmlns:a16="http://schemas.microsoft.com/office/drawing/2014/main" id="{D4E06BB7-330F-294B-BE26-B996B98426A1}"/>
              </a:ext>
            </a:extLst>
          </p:cNvPr>
          <p:cNvSpPr txBox="1"/>
          <p:nvPr/>
        </p:nvSpPr>
        <p:spPr>
          <a:xfrm>
            <a:off x="0" y="2080261"/>
            <a:ext cx="10561319" cy="830997"/>
          </a:xfrm>
          <a:prstGeom prst="rect">
            <a:avLst/>
          </a:prstGeom>
          <a:solidFill>
            <a:srgbClr val="B27209"/>
          </a:solidFill>
          <a:ln>
            <a:noFill/>
          </a:ln>
        </p:spPr>
        <p:txBody>
          <a:bodyPr wrap="square" rtlCol="0">
            <a:spAutoFit/>
          </a:bodyPr>
          <a:lstStyle/>
          <a:p>
            <a:pPr defTabSz="1705991"/>
            <a:r>
              <a:rPr lang="en-US" sz="2400" b="1" dirty="0">
                <a:solidFill>
                  <a:schemeClr val="bg1"/>
                </a:solidFill>
                <a:latin typeface="Leelawadee" panose="020B0502040204020203" pitchFamily="34" charset="-34"/>
                <a:cs typeface="Leelawadee" panose="020B0502040204020203" pitchFamily="34" charset="-34"/>
              </a:rPr>
              <a:t>Mapping Vulnerabilities of the California Food-Energy-Water System under Paleo-Informed Extreme Hydroclimate Conditions</a:t>
            </a:r>
          </a:p>
        </p:txBody>
      </p:sp>
      <p:pic>
        <p:nvPicPr>
          <p:cNvPr id="27" name="Graphic 17">
            <a:extLst>
              <a:ext uri="{FF2B5EF4-FFF2-40B4-BE49-F238E27FC236}">
                <a16:creationId xmlns:a16="http://schemas.microsoft.com/office/drawing/2014/main" id="{1677BDFC-0C14-EF7E-9299-E75D606D497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78342" y="1638930"/>
            <a:ext cx="1713658" cy="1713658"/>
          </a:xfrm>
          <a:prstGeom prst="rect">
            <a:avLst/>
          </a:prstGeom>
        </p:spPr>
      </p:pic>
      <p:sp>
        <p:nvSpPr>
          <p:cNvPr id="28" name="TextBox 27">
            <a:extLst>
              <a:ext uri="{FF2B5EF4-FFF2-40B4-BE49-F238E27FC236}">
                <a16:creationId xmlns:a16="http://schemas.microsoft.com/office/drawing/2014/main" id="{71E47EBF-36EB-4379-9461-F0E14AFD2AB0}"/>
              </a:ext>
            </a:extLst>
          </p:cNvPr>
          <p:cNvSpPr txBox="1"/>
          <p:nvPr/>
        </p:nvSpPr>
        <p:spPr>
          <a:xfrm>
            <a:off x="1511153" y="3872595"/>
            <a:ext cx="3276600" cy="523220"/>
          </a:xfrm>
          <a:prstGeom prst="rect">
            <a:avLst/>
          </a:prstGeom>
          <a:solidFill>
            <a:schemeClr val="bg1"/>
          </a:solidFill>
          <a:ln>
            <a:noFill/>
          </a:ln>
        </p:spPr>
        <p:txBody>
          <a:bodyPr wrap="square" rtlCol="0">
            <a:spAutoFit/>
          </a:bodyPr>
          <a:lstStyle/>
          <a:p>
            <a:pPr algn="ctr"/>
            <a:r>
              <a:rPr lang="en-US" sz="2800" b="1" dirty="0">
                <a:latin typeface="CMU Bright" panose="02000603000000000000"/>
              </a:rPr>
              <a:t>AUTHORS</a:t>
            </a:r>
          </a:p>
        </p:txBody>
      </p:sp>
      <p:sp>
        <p:nvSpPr>
          <p:cNvPr id="34" name="Rectangle 33"/>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ectangle 34"/>
          <p:cNvSpPr/>
          <p:nvPr/>
        </p:nvSpPr>
        <p:spPr>
          <a:xfrm>
            <a:off x="1511153" y="4398134"/>
            <a:ext cx="9896229" cy="1586309"/>
          </a:xfrm>
          <a:prstGeom prst="rect">
            <a:avLst/>
          </a:prstGeom>
          <a:solidFill>
            <a:schemeClr val="dk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 Box 123">
            <a:extLst>
              <a:ext uri="{FF2B5EF4-FFF2-40B4-BE49-F238E27FC236}">
                <a16:creationId xmlns:a16="http://schemas.microsoft.com/office/drawing/2014/main" id="{72961498-81D9-423D-AB3B-4C584F3E44C3}"/>
              </a:ext>
            </a:extLst>
          </p:cNvPr>
          <p:cNvSpPr txBox="1">
            <a:spLocks noChangeArrowheads="1"/>
          </p:cNvSpPr>
          <p:nvPr/>
        </p:nvSpPr>
        <p:spPr bwMode="auto">
          <a:xfrm>
            <a:off x="1697879" y="4369584"/>
            <a:ext cx="9528921" cy="664797"/>
          </a:xfrm>
          <a:prstGeom prst="rect">
            <a:avLst/>
          </a:prstGeom>
          <a:noFill/>
          <a:ln w="9525">
            <a:noFill/>
            <a:miter lim="800000"/>
            <a:headEnd/>
            <a:tailEnd/>
          </a:ln>
        </p:spPr>
        <p:txBody>
          <a:bodyPr wrap="square" lIns="170688" tIns="85344" rIns="170688" bIns="85344">
            <a:spAutoFit/>
          </a:bodyPr>
          <a:lstStyle/>
          <a:p>
            <a:pPr defTabSz="1705991">
              <a:spcAft>
                <a:spcPts val="400"/>
              </a:spcAft>
            </a:pPr>
            <a:r>
              <a:rPr lang="en-US" sz="3200" b="1" dirty="0">
                <a:solidFill>
                  <a:schemeClr val="bg1"/>
                </a:solidFill>
                <a:latin typeface="Corbel Light" panose="020B0303020204020204" pitchFamily="34" charset="0"/>
                <a:ea typeface="CMU Bright" panose="02000603000000000000" pitchFamily="2" charset="0"/>
                <a:cs typeface="CMU Bright" panose="02000603000000000000" pitchFamily="2" charset="0"/>
              </a:rPr>
              <a:t>Rohini S. Gupta</a:t>
            </a:r>
            <a:r>
              <a:rPr lang="en-US" sz="3200" b="1" baseline="30000" dirty="0">
                <a:solidFill>
                  <a:schemeClr val="bg1"/>
                </a:solidFill>
                <a:latin typeface="Corbel Light" panose="020B0303020204020204" pitchFamily="34" charset="0"/>
                <a:ea typeface="CMU Bright" panose="02000603000000000000" pitchFamily="2" charset="0"/>
                <a:cs typeface="CMU Bright" panose="02000603000000000000" pitchFamily="2" charset="0"/>
              </a:rPr>
              <a:t>1*</a:t>
            </a:r>
            <a:r>
              <a:rPr lang="en-US" sz="3200" b="1" dirty="0">
                <a:solidFill>
                  <a:schemeClr val="bg1"/>
                </a:solidFill>
                <a:latin typeface="Corbel Light" panose="020B0303020204020204" pitchFamily="34" charset="0"/>
                <a:ea typeface="CMU Bright" panose="02000603000000000000" pitchFamily="2" charset="0"/>
                <a:cs typeface="CMU Bright" panose="02000603000000000000" pitchFamily="2" charset="0"/>
              </a:rPr>
              <a:t>, Scott Steinschneider</a:t>
            </a:r>
            <a:r>
              <a:rPr lang="en-US" sz="3200" b="1" baseline="30000" dirty="0">
                <a:solidFill>
                  <a:schemeClr val="bg1"/>
                </a:solidFill>
                <a:latin typeface="Corbel Light" panose="020B0303020204020204" pitchFamily="34" charset="0"/>
                <a:ea typeface="CMU Bright" panose="02000603000000000000" pitchFamily="2" charset="0"/>
                <a:cs typeface="CMU Bright" panose="02000603000000000000" pitchFamily="2" charset="0"/>
              </a:rPr>
              <a:t>2</a:t>
            </a:r>
            <a:r>
              <a:rPr lang="en-US" sz="3200" b="1" dirty="0">
                <a:solidFill>
                  <a:schemeClr val="bg1"/>
                </a:solidFill>
                <a:latin typeface="Corbel Light" panose="020B0303020204020204" pitchFamily="34" charset="0"/>
                <a:ea typeface="CMU Bright" panose="02000603000000000000" pitchFamily="2" charset="0"/>
                <a:cs typeface="CMU Bright" panose="02000603000000000000" pitchFamily="2" charset="0"/>
              </a:rPr>
              <a:t>, Patrick M. Reed</a:t>
            </a:r>
            <a:r>
              <a:rPr lang="en-US" sz="3200" b="1" baseline="30000" dirty="0">
                <a:solidFill>
                  <a:schemeClr val="bg1"/>
                </a:solidFill>
                <a:latin typeface="Corbel Light" panose="020B0303020204020204" pitchFamily="34" charset="0"/>
                <a:ea typeface="CMU Bright" panose="02000603000000000000" pitchFamily="2" charset="0"/>
                <a:cs typeface="CMU Bright" panose="02000603000000000000" pitchFamily="2" charset="0"/>
              </a:rPr>
              <a:t>1</a:t>
            </a:r>
          </a:p>
        </p:txBody>
      </p:sp>
      <p:sp>
        <p:nvSpPr>
          <p:cNvPr id="30" name="Rectangle 29">
            <a:extLst>
              <a:ext uri="{FF2B5EF4-FFF2-40B4-BE49-F238E27FC236}">
                <a16:creationId xmlns:a16="http://schemas.microsoft.com/office/drawing/2014/main" id="{C025DC0B-E2B3-4EAA-8587-7BA00C71B009}"/>
              </a:ext>
            </a:extLst>
          </p:cNvPr>
          <p:cNvSpPr/>
          <p:nvPr/>
        </p:nvSpPr>
        <p:spPr>
          <a:xfrm>
            <a:off x="3893350" y="4968408"/>
            <a:ext cx="8690959" cy="938719"/>
          </a:xfrm>
          <a:prstGeom prst="rect">
            <a:avLst/>
          </a:prstGeom>
        </p:spPr>
        <p:txBody>
          <a:bodyPr wrap="square">
            <a:spAutoFit/>
          </a:bodyPr>
          <a:lstStyle/>
          <a:p>
            <a:pPr defTabSz="1705991">
              <a:lnSpc>
                <a:spcPct val="110000"/>
              </a:lnSpc>
            </a:pPr>
            <a:r>
              <a:rPr lang="en-US" sz="1600" b="1" baseline="30000" dirty="0">
                <a:solidFill>
                  <a:schemeClr val="bg1"/>
                </a:solidFill>
                <a:latin typeface="Corbel Light" panose="020B0303020204020204" pitchFamily="34" charset="0"/>
                <a:ea typeface="CMU Bright" panose="02000603000000000000" pitchFamily="2" charset="0"/>
                <a:cs typeface="CMU Bright" panose="02000603000000000000" pitchFamily="2" charset="0"/>
              </a:rPr>
              <a:t>1</a:t>
            </a:r>
            <a:r>
              <a:rPr lang="en-US" sz="1600" b="1" dirty="0">
                <a:solidFill>
                  <a:schemeClr val="bg1"/>
                </a:solidFill>
                <a:latin typeface="Corbel Light" panose="020B0303020204020204" pitchFamily="34" charset="0"/>
                <a:ea typeface="CMU Bright" panose="02000603000000000000" pitchFamily="2" charset="0"/>
                <a:cs typeface="CMU Bright" panose="02000603000000000000" pitchFamily="2" charset="0"/>
              </a:rPr>
              <a:t>Civil and Environmental Engineering, Cornell University</a:t>
            </a:r>
          </a:p>
          <a:p>
            <a:pPr defTabSz="1705991">
              <a:lnSpc>
                <a:spcPct val="110000"/>
              </a:lnSpc>
            </a:pPr>
            <a:r>
              <a:rPr lang="en-US" sz="1600" b="1" baseline="30000" dirty="0">
                <a:solidFill>
                  <a:schemeClr val="bg1"/>
                </a:solidFill>
                <a:latin typeface="Corbel Light" panose="020B0303020204020204" pitchFamily="34" charset="0"/>
                <a:ea typeface="CMU Bright" panose="02000603000000000000" pitchFamily="2" charset="0"/>
                <a:cs typeface="CMU Bright" panose="02000603000000000000" pitchFamily="2" charset="0"/>
              </a:rPr>
              <a:t>2</a:t>
            </a:r>
            <a:r>
              <a:rPr lang="en-US" sz="1600" b="1" dirty="0">
                <a:solidFill>
                  <a:schemeClr val="bg1"/>
                </a:solidFill>
                <a:latin typeface="Corbel Light" panose="020B0303020204020204" pitchFamily="34" charset="0"/>
                <a:ea typeface="CMU Bright" panose="02000603000000000000" pitchFamily="2" charset="0"/>
                <a:cs typeface="CMU Bright" panose="02000603000000000000" pitchFamily="2" charset="0"/>
              </a:rPr>
              <a:t>Biological and Environmental Engineering, Cornell University</a:t>
            </a:r>
            <a:endParaRPr lang="en-US" sz="1600" b="1" baseline="30000" dirty="0">
              <a:solidFill>
                <a:schemeClr val="bg1"/>
              </a:solidFill>
              <a:latin typeface="Corbel Light" panose="020B0303020204020204" pitchFamily="34" charset="0"/>
              <a:ea typeface="CMU Bright" panose="02000603000000000000" pitchFamily="2" charset="0"/>
              <a:cs typeface="CMU Bright" panose="02000603000000000000" pitchFamily="2" charset="0"/>
            </a:endParaRPr>
          </a:p>
          <a:p>
            <a:pPr defTabSz="1705991">
              <a:lnSpc>
                <a:spcPct val="110000"/>
              </a:lnSpc>
            </a:pPr>
            <a:r>
              <a:rPr lang="en-US" sz="1600" b="1" i="1" dirty="0">
                <a:solidFill>
                  <a:schemeClr val="bg1"/>
                </a:solidFill>
                <a:latin typeface="Corbel Light" panose="020B0303020204020204" pitchFamily="34" charset="0"/>
                <a:ea typeface="CMU Bright" panose="02000603000000000000" pitchFamily="2" charset="0"/>
                <a:cs typeface="CMU Bright" panose="02000603000000000000" pitchFamily="2" charset="0"/>
              </a:rPr>
              <a:t>*Presenting author: rg727@cornell.edu</a:t>
            </a:r>
          </a:p>
        </p:txBody>
      </p:sp>
      <p:sp>
        <p:nvSpPr>
          <p:cNvPr id="37" name="TextBox 36"/>
          <p:cNvSpPr txBox="1"/>
          <p:nvPr/>
        </p:nvSpPr>
        <p:spPr>
          <a:xfrm>
            <a:off x="0" y="118317"/>
            <a:ext cx="7962900"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 </a:t>
            </a:r>
            <a:r>
              <a:rPr lang="en-US" sz="1400" dirty="0">
                <a:solidFill>
                  <a:schemeClr val="bg1"/>
                </a:solidFill>
                <a:latin typeface="Corbel Light" panose="020B0303020204020204" pitchFamily="34" charset="0"/>
              </a:rPr>
              <a:t>Water and Society: Water Resources Management and Policy in a Changing World (AGU 2023)</a:t>
            </a:r>
            <a:endParaRPr lang="en-US" sz="1400" i="1" dirty="0">
              <a:solidFill>
                <a:schemeClr val="bg1"/>
              </a:solidFill>
              <a:latin typeface="Corbel Light" panose="020B0303020204020204" pitchFamily="34" charset="0"/>
            </a:endParaRPr>
          </a:p>
        </p:txBody>
      </p:sp>
      <p:sp>
        <p:nvSpPr>
          <p:cNvPr id="4" name="Slide Number Placeholder 3">
            <a:extLst>
              <a:ext uri="{FF2B5EF4-FFF2-40B4-BE49-F238E27FC236}">
                <a16:creationId xmlns:a16="http://schemas.microsoft.com/office/drawing/2014/main" id="{64740974-7504-9AFC-5E9D-68A6D3B0C352}"/>
              </a:ext>
            </a:extLst>
          </p:cNvPr>
          <p:cNvSpPr>
            <a:spLocks noGrp="1"/>
          </p:cNvSpPr>
          <p:nvPr>
            <p:ph type="sldNum" sz="quarter" idx="12"/>
          </p:nvPr>
        </p:nvSpPr>
        <p:spPr/>
        <p:txBody>
          <a:bodyPr/>
          <a:lstStyle/>
          <a:p>
            <a:fld id="{F3F4E95C-D841-4760-840B-D8DED5D8F201}" type="slidenum">
              <a:rPr lang="en-US" smtClean="0"/>
              <a:t>1</a:t>
            </a:fld>
            <a:endParaRPr lang="en-US"/>
          </a:p>
        </p:txBody>
      </p:sp>
      <p:sp>
        <p:nvSpPr>
          <p:cNvPr id="13" name="TextBox 12"/>
          <p:cNvSpPr txBox="1"/>
          <p:nvPr/>
        </p:nvSpPr>
        <p:spPr>
          <a:xfrm>
            <a:off x="-18629" y="6616104"/>
            <a:ext cx="5273917"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 Lake Oroville, May </a:t>
            </a:r>
            <a:r>
              <a:rPr lang="en-US" sz="1400" i="1" dirty="0" smtClean="0">
                <a:solidFill>
                  <a:schemeClr val="bg1"/>
                </a:solidFill>
                <a:latin typeface="Corbel Light" panose="020B0303020204020204" pitchFamily="34" charset="0"/>
              </a:rPr>
              <a:t>2021 (source: Noah Berger / AP photo)</a:t>
            </a:r>
            <a:endParaRPr lang="en-US" sz="1400" i="1" dirty="0">
              <a:solidFill>
                <a:schemeClr val="bg1"/>
              </a:solidFill>
              <a:latin typeface="Corbel Light" panose="020B0303020204020204" pitchFamily="34" charset="0"/>
            </a:endParaRPr>
          </a:p>
        </p:txBody>
      </p:sp>
      <p:sp>
        <p:nvSpPr>
          <p:cNvPr id="5" name="Rectangle 4"/>
          <p:cNvSpPr/>
          <p:nvPr/>
        </p:nvSpPr>
        <p:spPr>
          <a:xfrm>
            <a:off x="0" y="2911257"/>
            <a:ext cx="10561319" cy="478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697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B61A1F-EBF4-6CEE-743D-202AC9DFFE15}"/>
              </a:ext>
            </a:extLst>
          </p:cNvPr>
          <p:cNvSpPr>
            <a:spLocks noGrp="1"/>
          </p:cNvSpPr>
          <p:nvPr>
            <p:ph idx="1"/>
          </p:nvPr>
        </p:nvSpPr>
        <p:spPr/>
        <p:txBody>
          <a:bodyPr>
            <a:normAutofit/>
          </a:bodyPr>
          <a:lstStyle/>
          <a:p>
            <a:pPr marL="514350" indent="-514350">
              <a:buFont typeface="+mj-lt"/>
              <a:buAutoNum type="arabicPeriod"/>
            </a:pPr>
            <a:endParaRPr lang="en-US" dirty="0">
              <a:latin typeface="Leelawadee" panose="020B0502040204020203" pitchFamily="34" charset="-34"/>
              <a:cs typeface="Leelawadee" panose="020B0502040204020203" pitchFamily="34" charset="-34"/>
            </a:endParaRPr>
          </a:p>
          <a:p>
            <a:pPr marL="514350" indent="-514350">
              <a:buFont typeface="+mj-lt"/>
              <a:buAutoNum type="arabicPeriod"/>
            </a:pPr>
            <a:r>
              <a:rPr lang="en-US" dirty="0">
                <a:latin typeface="Leelawadee" panose="020B0502040204020203" pitchFamily="34" charset="-34"/>
                <a:cs typeface="Leelawadee" panose="020B0502040204020203" pitchFamily="34" charset="-34"/>
              </a:rPr>
              <a:t>A detailed model of the system (individual users, water rights, groundwater banking, conveyance)  </a:t>
            </a:r>
          </a:p>
          <a:p>
            <a:pPr marL="514350" indent="-514350">
              <a:buFont typeface="+mj-lt"/>
              <a:buAutoNum type="arabicPeriod"/>
            </a:pPr>
            <a:endParaRPr lang="en-US" dirty="0">
              <a:latin typeface="Leelawadee" panose="020B0502040204020203" pitchFamily="34" charset="-34"/>
              <a:cs typeface="Leelawadee" panose="020B0502040204020203" pitchFamily="34" charset="-34"/>
            </a:endParaRPr>
          </a:p>
          <a:p>
            <a:pPr marL="514350" indent="-514350">
              <a:buFont typeface="+mj-lt"/>
              <a:buAutoNum type="arabicPeriod"/>
            </a:pPr>
            <a:r>
              <a:rPr lang="en-US" dirty="0">
                <a:solidFill>
                  <a:srgbClr val="BC7A0B"/>
                </a:solidFill>
                <a:latin typeface="Leelawadee" panose="020B0502040204020203" pitchFamily="34" charset="-34"/>
                <a:cs typeface="Leelawadee" panose="020B0502040204020203" pitchFamily="34" charset="-34"/>
              </a:rPr>
              <a:t>A large ensemble of highly variable and temporally dynamic hydrology </a:t>
            </a:r>
          </a:p>
          <a:p>
            <a:pPr marL="0" indent="0">
              <a:buNone/>
            </a:pPr>
            <a:endParaRPr lang="en-US" dirty="0">
              <a:latin typeface="Leelawadee" panose="020B0502040204020203" pitchFamily="34" charset="-34"/>
              <a:cs typeface="Leelawadee" panose="020B0502040204020203" pitchFamily="34" charset="-34"/>
            </a:endParaRPr>
          </a:p>
          <a:p>
            <a:pPr marL="0" indent="0">
              <a:buNone/>
            </a:pPr>
            <a:endParaRPr lang="en-US"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10</a:t>
            </a:fld>
            <a:endParaRPr lang="en-US"/>
          </a:p>
        </p:txBody>
      </p:sp>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To comprehensively quantify risk to a complex system, you need:</a:t>
            </a:r>
          </a:p>
        </p:txBody>
      </p:sp>
      <p:sp>
        <p:nvSpPr>
          <p:cNvPr id="5" name="Rectangle 4">
            <a:extLst>
              <a:ext uri="{FF2B5EF4-FFF2-40B4-BE49-F238E27FC236}">
                <a16:creationId xmlns:a16="http://schemas.microsoft.com/office/drawing/2014/main" id="{0A5C1788-D4CA-1D80-4562-7FEFECAA5E57}"/>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787421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11</a:t>
            </a:fld>
            <a:endParaRPr lang="en-US"/>
          </a:p>
        </p:txBody>
      </p:sp>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have a large ensemble of 600-year daily streamflow traces for CALFEWS.</a:t>
            </a:r>
          </a:p>
        </p:txBody>
      </p:sp>
      <p:pic>
        <p:nvPicPr>
          <p:cNvPr id="8" name="Picture 7">
            <a:extLst>
              <a:ext uri="{FF2B5EF4-FFF2-40B4-BE49-F238E27FC236}">
                <a16:creationId xmlns:a16="http://schemas.microsoft.com/office/drawing/2014/main" id="{323B18B5-EDEA-7944-93E6-C7B24F36AA86}"/>
              </a:ext>
            </a:extLst>
          </p:cNvPr>
          <p:cNvPicPr>
            <a:picLocks noChangeAspect="1"/>
          </p:cNvPicPr>
          <p:nvPr/>
        </p:nvPicPr>
        <p:blipFill>
          <a:blip r:embed="rId3"/>
          <a:stretch>
            <a:fillRect/>
          </a:stretch>
        </p:blipFill>
        <p:spPr>
          <a:xfrm>
            <a:off x="380443" y="2370385"/>
            <a:ext cx="6174736" cy="2931974"/>
          </a:xfrm>
          <a:prstGeom prst="rect">
            <a:avLst/>
          </a:prstGeom>
        </p:spPr>
      </p:pic>
      <p:sp>
        <p:nvSpPr>
          <p:cNvPr id="12" name="TextBox 11">
            <a:extLst>
              <a:ext uri="{FF2B5EF4-FFF2-40B4-BE49-F238E27FC236}">
                <a16:creationId xmlns:a16="http://schemas.microsoft.com/office/drawing/2014/main" id="{1730EB46-41C2-8C29-AA0F-4261E2CD92FD}"/>
              </a:ext>
            </a:extLst>
          </p:cNvPr>
          <p:cNvSpPr txBox="1"/>
          <p:nvPr/>
        </p:nvSpPr>
        <p:spPr>
          <a:xfrm>
            <a:off x="7030190" y="2849929"/>
            <a:ext cx="4169229" cy="1200329"/>
          </a:xfrm>
          <a:prstGeom prst="rect">
            <a:avLst/>
          </a:prstGeom>
          <a:solidFill>
            <a:schemeClr val="bg1">
              <a:lumMod val="95000"/>
            </a:schemeClr>
          </a:solidFill>
        </p:spPr>
        <p:txBody>
          <a:bodyPr wrap="square" rtlCol="0">
            <a:spAutoFit/>
          </a:bodyPr>
          <a:lstStyle/>
          <a:p>
            <a:r>
              <a:rPr lang="en-US" dirty="0">
                <a:latin typeface="Leelawadee" panose="020B0502040204020203" pitchFamily="34" charset="-34"/>
                <a:cs typeface="Leelawadee" panose="020B0502040204020203" pitchFamily="34" charset="-34"/>
              </a:rPr>
              <a:t>Tree-ring based reconstruction captures 600-years of natural variability, including megadroughts and </a:t>
            </a:r>
            <a:r>
              <a:rPr lang="en-US" dirty="0" err="1">
                <a:latin typeface="Leelawadee" panose="020B0502040204020203" pitchFamily="34" charset="-34"/>
                <a:cs typeface="Leelawadee" panose="020B0502040204020203" pitchFamily="34" charset="-34"/>
              </a:rPr>
              <a:t>pluvials</a:t>
            </a:r>
            <a:r>
              <a:rPr lang="en-US" dirty="0">
                <a:latin typeface="Leelawadee" panose="020B0502040204020203" pitchFamily="34" charset="-34"/>
                <a:cs typeface="Leelawadee" panose="020B0502040204020203" pitchFamily="34" charset="-34"/>
              </a:rPr>
              <a:t>. </a:t>
            </a:r>
          </a:p>
        </p:txBody>
      </p:sp>
      <p:sp>
        <p:nvSpPr>
          <p:cNvPr id="13" name="TextBox 12">
            <a:extLst>
              <a:ext uri="{FF2B5EF4-FFF2-40B4-BE49-F238E27FC236}">
                <a16:creationId xmlns:a16="http://schemas.microsoft.com/office/drawing/2014/main" id="{E0A025BC-7368-056F-30C6-CE3518B817DA}"/>
              </a:ext>
            </a:extLst>
          </p:cNvPr>
          <p:cNvSpPr txBox="1"/>
          <p:nvPr/>
        </p:nvSpPr>
        <p:spPr>
          <a:xfrm>
            <a:off x="7053940" y="5456770"/>
            <a:ext cx="4145479" cy="923330"/>
          </a:xfrm>
          <a:prstGeom prst="rect">
            <a:avLst/>
          </a:prstGeom>
          <a:solidFill>
            <a:schemeClr val="bg1">
              <a:lumMod val="95000"/>
            </a:schemeClr>
          </a:solidFill>
        </p:spPr>
        <p:txBody>
          <a:bodyPr wrap="square" rtlCol="0">
            <a:spAutoFit/>
          </a:bodyPr>
          <a:lstStyle/>
          <a:p>
            <a:r>
              <a:rPr lang="en-US" dirty="0">
                <a:latin typeface="Leelawadee" panose="020B0502040204020203" pitchFamily="34" charset="-34"/>
                <a:cs typeface="Leelawadee" panose="020B0502040204020203" pitchFamily="34" charset="-34"/>
              </a:rPr>
              <a:t>Method provides multiple realizations of plausible weather conditioned on regional circulation patterns.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5724271-C719-70FF-9F16-1D3ECA33FDB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216"/>
          <a:stretch/>
        </p:blipFill>
        <p:spPr>
          <a:xfrm>
            <a:off x="8471063" y="1566231"/>
            <a:ext cx="1263732" cy="1084085"/>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CEB98E09-ACAC-DA6D-6523-96C3C0C0A5A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20693"/>
          <a:stretch/>
        </p:blipFill>
        <p:spPr>
          <a:xfrm>
            <a:off x="8328127" y="3967648"/>
            <a:ext cx="1782288" cy="1413486"/>
          </a:xfrm>
          <a:prstGeom prst="rect">
            <a:avLst/>
          </a:prstGeom>
        </p:spPr>
      </p:pic>
      <p:sp>
        <p:nvSpPr>
          <p:cNvPr id="11" name="Rounded Rectangle 19">
            <a:extLst>
              <a:ext uri="{FF2B5EF4-FFF2-40B4-BE49-F238E27FC236}">
                <a16:creationId xmlns:a16="http://schemas.microsoft.com/office/drawing/2014/main" id="{6B184E75-8653-EC9B-BD70-2A70F14B7ECD}"/>
              </a:ext>
            </a:extLst>
          </p:cNvPr>
          <p:cNvSpPr/>
          <p:nvPr/>
        </p:nvSpPr>
        <p:spPr>
          <a:xfrm>
            <a:off x="8345260" y="1521036"/>
            <a:ext cx="1515338" cy="1164649"/>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9">
            <a:extLst>
              <a:ext uri="{FF2B5EF4-FFF2-40B4-BE49-F238E27FC236}">
                <a16:creationId xmlns:a16="http://schemas.microsoft.com/office/drawing/2014/main" id="{1F9944AB-17EF-7F88-020B-9D65E46EAB5F}"/>
              </a:ext>
            </a:extLst>
          </p:cNvPr>
          <p:cNvSpPr/>
          <p:nvPr/>
        </p:nvSpPr>
        <p:spPr>
          <a:xfrm>
            <a:off x="8334374" y="4268655"/>
            <a:ext cx="1776041" cy="1088729"/>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3B899F0-A338-2A2C-174F-35CF19264868}"/>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159" y="2370385"/>
            <a:ext cx="960571" cy="960571"/>
          </a:xfrm>
          <a:prstGeom prst="rect">
            <a:avLst/>
          </a:prstGeom>
        </p:spPr>
      </p:pic>
    </p:spTree>
    <p:extLst>
      <p:ext uri="{BB962C8B-B14F-4D97-AF65-F5344CB8AC3E}">
        <p14:creationId xmlns:p14="http://schemas.microsoft.com/office/powerpoint/2010/main" val="646369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12</a:t>
            </a:fld>
            <a:endParaRPr lang="en-US"/>
          </a:p>
        </p:txBody>
      </p:sp>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fontScale="90000"/>
          </a:bodyPr>
          <a:lstStyle/>
          <a:p>
            <a:r>
              <a:rPr lang="en-US" sz="3200" b="1" dirty="0">
                <a:latin typeface="Leelawadee" panose="020B0502040204020203" pitchFamily="34" charset="-34"/>
                <a:cs typeface="Leelawadee" panose="020B0502040204020203" pitchFamily="34" charset="-34"/>
              </a:rPr>
              <a:t>There is large non-stationarity in flood and drought extremes (even in the absence of anthropogenic climate changes).</a:t>
            </a:r>
          </a:p>
        </p:txBody>
      </p:sp>
      <p:pic>
        <p:nvPicPr>
          <p:cNvPr id="4" name="Picture 3">
            <a:extLst>
              <a:ext uri="{FF2B5EF4-FFF2-40B4-BE49-F238E27FC236}">
                <a16:creationId xmlns:a16="http://schemas.microsoft.com/office/drawing/2014/main" id="{5A84D4D5-DCFE-3105-9E3A-7158C816A1AE}"/>
              </a:ext>
            </a:extLst>
          </p:cNvPr>
          <p:cNvPicPr>
            <a:picLocks noChangeAspect="1"/>
          </p:cNvPicPr>
          <p:nvPr/>
        </p:nvPicPr>
        <p:blipFill rotWithShape="1">
          <a:blip r:embed="rId2"/>
          <a:srcRect r="9344"/>
          <a:stretch/>
        </p:blipFill>
        <p:spPr>
          <a:xfrm>
            <a:off x="575116" y="2049606"/>
            <a:ext cx="10307249" cy="4808394"/>
          </a:xfrm>
          <a:prstGeom prst="rect">
            <a:avLst/>
          </a:prstGeom>
        </p:spPr>
      </p:pic>
      <p:sp>
        <p:nvSpPr>
          <p:cNvPr id="8" name="TextBox 7">
            <a:extLst>
              <a:ext uri="{FF2B5EF4-FFF2-40B4-BE49-F238E27FC236}">
                <a16:creationId xmlns:a16="http://schemas.microsoft.com/office/drawing/2014/main" id="{5CF5F628-7FE7-978E-604C-4B173D2D6053}"/>
              </a:ext>
            </a:extLst>
          </p:cNvPr>
          <p:cNvSpPr txBox="1"/>
          <p:nvPr/>
        </p:nvSpPr>
        <p:spPr>
          <a:xfrm>
            <a:off x="7457836" y="2798970"/>
            <a:ext cx="3278698" cy="830997"/>
          </a:xfrm>
          <a:prstGeom prst="rect">
            <a:avLst/>
          </a:prstGeom>
          <a:solidFill>
            <a:schemeClr val="bg1">
              <a:lumMod val="95000"/>
            </a:schemeClr>
          </a:solidFill>
        </p:spPr>
        <p:txBody>
          <a:bodyPr wrap="square" rtlCol="0">
            <a:spAutoFit/>
          </a:bodyPr>
          <a:lstStyle/>
          <a:p>
            <a:pPr algn="ctr"/>
            <a:r>
              <a:rPr lang="en-US" sz="1600" b="1" i="1" dirty="0">
                <a:solidFill>
                  <a:schemeClr val="bg1">
                    <a:lumMod val="50000"/>
                  </a:schemeClr>
                </a:solidFill>
                <a:latin typeface="Leelawadee" panose="020B0502040204020203" pitchFamily="34" charset="-34"/>
                <a:cs typeface="Leelawadee" panose="020B0502040204020203" pitchFamily="34" charset="-34"/>
              </a:rPr>
              <a:t>A flood event that has a 1% chance of occurring on any given year</a:t>
            </a:r>
          </a:p>
        </p:txBody>
      </p:sp>
      <p:sp>
        <p:nvSpPr>
          <p:cNvPr id="5" name="Rectangle 4">
            <a:extLst>
              <a:ext uri="{FF2B5EF4-FFF2-40B4-BE49-F238E27FC236}">
                <a16:creationId xmlns:a16="http://schemas.microsoft.com/office/drawing/2014/main" id="{ECE77E2E-B150-C9F0-5B42-823471BDBD12}"/>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53214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84D4D5-DCFE-3105-9E3A-7158C816A1AE}"/>
              </a:ext>
            </a:extLst>
          </p:cNvPr>
          <p:cNvPicPr>
            <a:picLocks noChangeAspect="1"/>
          </p:cNvPicPr>
          <p:nvPr/>
        </p:nvPicPr>
        <p:blipFill>
          <a:blip r:embed="rId2"/>
          <a:stretch>
            <a:fillRect/>
          </a:stretch>
        </p:blipFill>
        <p:spPr>
          <a:xfrm>
            <a:off x="575116" y="2049606"/>
            <a:ext cx="11369634" cy="4808394"/>
          </a:xfrm>
          <a:prstGeom prst="rect">
            <a:avLst/>
          </a:prstGeom>
        </p:spPr>
      </p:pic>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13</a:t>
            </a:fld>
            <a:endParaRPr lang="en-US"/>
          </a:p>
        </p:txBody>
      </p:sp>
      <p:sp>
        <p:nvSpPr>
          <p:cNvPr id="2" name="TextBox 1">
            <a:extLst>
              <a:ext uri="{FF2B5EF4-FFF2-40B4-BE49-F238E27FC236}">
                <a16:creationId xmlns:a16="http://schemas.microsoft.com/office/drawing/2014/main" id="{5CF5F628-7FE7-978E-604C-4B173D2D6053}"/>
              </a:ext>
            </a:extLst>
          </p:cNvPr>
          <p:cNvSpPr txBox="1"/>
          <p:nvPr/>
        </p:nvSpPr>
        <p:spPr>
          <a:xfrm>
            <a:off x="7523280" y="2698393"/>
            <a:ext cx="3278698" cy="830997"/>
          </a:xfrm>
          <a:prstGeom prst="rect">
            <a:avLst/>
          </a:prstGeom>
          <a:solidFill>
            <a:schemeClr val="bg1">
              <a:lumMod val="95000"/>
            </a:schemeClr>
          </a:solidFill>
        </p:spPr>
        <p:txBody>
          <a:bodyPr wrap="square" rtlCol="0">
            <a:spAutoFit/>
          </a:bodyPr>
          <a:lstStyle/>
          <a:p>
            <a:pPr algn="ctr"/>
            <a:r>
              <a:rPr lang="en-US" sz="1600" b="1" i="1" dirty="0">
                <a:solidFill>
                  <a:schemeClr val="bg1">
                    <a:lumMod val="50000"/>
                  </a:schemeClr>
                </a:solidFill>
                <a:latin typeface="Leelawadee" panose="020B0502040204020203" pitchFamily="34" charset="-34"/>
                <a:cs typeface="Leelawadee" panose="020B0502040204020203" pitchFamily="34" charset="-34"/>
              </a:rPr>
              <a:t>The modern record underestimates flood (and drought) hazard</a:t>
            </a:r>
          </a:p>
        </p:txBody>
      </p:sp>
      <p:sp>
        <p:nvSpPr>
          <p:cNvPr id="5" name="Rectangle 4"/>
          <p:cNvSpPr/>
          <p:nvPr/>
        </p:nvSpPr>
        <p:spPr>
          <a:xfrm>
            <a:off x="9646418" y="4009292"/>
            <a:ext cx="1155560" cy="2019719"/>
          </a:xfrm>
          <a:prstGeom prst="rect">
            <a:avLst/>
          </a:prstGeom>
          <a:noFill/>
          <a:ln w="28575">
            <a:solidFill>
              <a:srgbClr val="BC7A0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fontScale="90000"/>
          </a:bodyPr>
          <a:lstStyle/>
          <a:p>
            <a:r>
              <a:rPr lang="en-US" sz="3200" b="1" dirty="0">
                <a:latin typeface="Leelawadee" panose="020B0502040204020203" pitchFamily="34" charset="-34"/>
                <a:cs typeface="Leelawadee" panose="020B0502040204020203" pitchFamily="34" charset="-34"/>
              </a:rPr>
              <a:t>There is large non-stationarity in flood and drought extremes (even in the absence of anthropogenic climate changes).</a:t>
            </a:r>
          </a:p>
        </p:txBody>
      </p:sp>
      <p:sp>
        <p:nvSpPr>
          <p:cNvPr id="6" name="Rectangle 5">
            <a:extLst>
              <a:ext uri="{FF2B5EF4-FFF2-40B4-BE49-F238E27FC236}">
                <a16:creationId xmlns:a16="http://schemas.microsoft.com/office/drawing/2014/main" id="{94919303-42C0-7437-6E6E-ADFD2B278F5B}"/>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2124907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84D4D5-DCFE-3105-9E3A-7158C816A1AE}"/>
              </a:ext>
            </a:extLst>
          </p:cNvPr>
          <p:cNvPicPr>
            <a:picLocks noChangeAspect="1"/>
          </p:cNvPicPr>
          <p:nvPr/>
        </p:nvPicPr>
        <p:blipFill>
          <a:blip r:embed="rId2"/>
          <a:stretch>
            <a:fillRect/>
          </a:stretch>
        </p:blipFill>
        <p:spPr>
          <a:xfrm>
            <a:off x="575116" y="2049606"/>
            <a:ext cx="11369634" cy="4808394"/>
          </a:xfrm>
          <a:prstGeom prst="rect">
            <a:avLst/>
          </a:prstGeom>
        </p:spPr>
      </p:pic>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14</a:t>
            </a:fld>
            <a:endParaRPr lang="en-US"/>
          </a:p>
        </p:txBody>
      </p:sp>
      <p:cxnSp>
        <p:nvCxnSpPr>
          <p:cNvPr id="6" name="Straight Connector 5"/>
          <p:cNvCxnSpPr/>
          <p:nvPr/>
        </p:nvCxnSpPr>
        <p:spPr>
          <a:xfrm>
            <a:off x="1999622" y="2743202"/>
            <a:ext cx="8782259" cy="3014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99622" y="4423658"/>
            <a:ext cx="8782259" cy="3014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038139" y="2743202"/>
            <a:ext cx="0" cy="1700553"/>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F5F628-7FE7-978E-604C-4B173D2D6053}"/>
              </a:ext>
            </a:extLst>
          </p:cNvPr>
          <p:cNvSpPr txBox="1"/>
          <p:nvPr/>
        </p:nvSpPr>
        <p:spPr>
          <a:xfrm>
            <a:off x="9151601" y="3112759"/>
            <a:ext cx="1516818" cy="1077218"/>
          </a:xfrm>
          <a:prstGeom prst="rect">
            <a:avLst/>
          </a:prstGeom>
          <a:solidFill>
            <a:schemeClr val="bg1">
              <a:lumMod val="95000"/>
            </a:schemeClr>
          </a:solidFill>
        </p:spPr>
        <p:txBody>
          <a:bodyPr wrap="square" rtlCol="0">
            <a:spAutoFit/>
          </a:bodyPr>
          <a:lstStyle/>
          <a:p>
            <a:pPr algn="ctr"/>
            <a:r>
              <a:rPr lang="en-US" sz="1600" b="1" i="1" dirty="0" smtClean="0">
                <a:solidFill>
                  <a:schemeClr val="bg1">
                    <a:lumMod val="50000"/>
                  </a:schemeClr>
                </a:solidFill>
                <a:latin typeface="Leelawadee" panose="020B0502040204020203" pitchFamily="34" charset="-34"/>
                <a:cs typeface="Leelawadee" panose="020B0502040204020203" pitchFamily="34" charset="-34"/>
              </a:rPr>
              <a:t>4x</a:t>
            </a:r>
            <a:r>
              <a:rPr lang="en-US" sz="1600" b="1" i="1" dirty="0" smtClean="0">
                <a:solidFill>
                  <a:schemeClr val="bg1">
                    <a:lumMod val="50000"/>
                  </a:schemeClr>
                </a:solidFill>
                <a:latin typeface="Leelawadee" panose="020B0502040204020203" pitchFamily="34" charset="-34"/>
                <a:cs typeface="Leelawadee" panose="020B0502040204020203" pitchFamily="34" charset="-34"/>
              </a:rPr>
              <a:t> </a:t>
            </a:r>
            <a:r>
              <a:rPr lang="en-US" sz="1600" b="1" i="1" dirty="0">
                <a:solidFill>
                  <a:schemeClr val="bg1">
                    <a:lumMod val="50000"/>
                  </a:schemeClr>
                </a:solidFill>
                <a:latin typeface="Leelawadee" panose="020B0502040204020203" pitchFamily="34" charset="-34"/>
                <a:cs typeface="Leelawadee" panose="020B0502040204020203" pitchFamily="34" charset="-34"/>
              </a:rPr>
              <a:t>capacity of Don Pedro</a:t>
            </a:r>
          </a:p>
          <a:p>
            <a:pPr algn="ctr"/>
            <a:r>
              <a:rPr lang="en-US" sz="1600" b="1" i="1" dirty="0" smtClean="0">
                <a:solidFill>
                  <a:schemeClr val="bg1">
                    <a:lumMod val="50000"/>
                  </a:schemeClr>
                </a:solidFill>
                <a:latin typeface="Leelawadee" panose="020B0502040204020203" pitchFamily="34" charset="-34"/>
                <a:cs typeface="Leelawadee" panose="020B0502040204020203" pitchFamily="34" charset="-34"/>
              </a:rPr>
              <a:t>Reservoir (10 km</a:t>
            </a:r>
            <a:r>
              <a:rPr lang="en-US" sz="1600" b="1" i="1" baseline="30000" dirty="0" smtClean="0">
                <a:solidFill>
                  <a:schemeClr val="bg1">
                    <a:lumMod val="50000"/>
                  </a:schemeClr>
                </a:solidFill>
                <a:latin typeface="Leelawadee" panose="020B0502040204020203" pitchFamily="34" charset="-34"/>
                <a:cs typeface="Leelawadee" panose="020B0502040204020203" pitchFamily="34" charset="-34"/>
              </a:rPr>
              <a:t>3</a:t>
            </a:r>
            <a:r>
              <a:rPr lang="en-US" sz="1600" b="1" i="1" dirty="0" smtClean="0">
                <a:solidFill>
                  <a:schemeClr val="bg1">
                    <a:lumMod val="50000"/>
                  </a:schemeClr>
                </a:solidFill>
                <a:latin typeface="Leelawadee" panose="020B0502040204020203" pitchFamily="34" charset="-34"/>
                <a:cs typeface="Leelawadee" panose="020B0502040204020203" pitchFamily="34" charset="-34"/>
              </a:rPr>
              <a:t>)</a:t>
            </a:r>
            <a:endParaRPr lang="en-US" sz="16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24"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fontScale="90000"/>
          </a:bodyPr>
          <a:lstStyle/>
          <a:p>
            <a:r>
              <a:rPr lang="en-US" sz="3200" b="1" dirty="0">
                <a:latin typeface="Leelawadee" panose="020B0502040204020203" pitchFamily="34" charset="-34"/>
                <a:cs typeface="Leelawadee" panose="020B0502040204020203" pitchFamily="34" charset="-34"/>
              </a:rPr>
              <a:t>There is large non-stationarity in flood and drought extremes (even in the absence of anthropogenic climate changes).</a:t>
            </a:r>
          </a:p>
        </p:txBody>
      </p:sp>
      <p:sp>
        <p:nvSpPr>
          <p:cNvPr id="4" name="Rectangle 3">
            <a:extLst>
              <a:ext uri="{FF2B5EF4-FFF2-40B4-BE49-F238E27FC236}">
                <a16:creationId xmlns:a16="http://schemas.microsoft.com/office/drawing/2014/main" id="{C8266446-2BFA-EDF0-5EC2-3896961AC560}"/>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2600900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84D4D5-DCFE-3105-9E3A-7158C816A1AE}"/>
              </a:ext>
            </a:extLst>
          </p:cNvPr>
          <p:cNvPicPr>
            <a:picLocks noChangeAspect="1"/>
          </p:cNvPicPr>
          <p:nvPr/>
        </p:nvPicPr>
        <p:blipFill>
          <a:blip r:embed="rId3"/>
          <a:stretch>
            <a:fillRect/>
          </a:stretch>
        </p:blipFill>
        <p:spPr>
          <a:xfrm>
            <a:off x="575116" y="2049606"/>
            <a:ext cx="11369634" cy="4808394"/>
          </a:xfrm>
          <a:prstGeom prst="rect">
            <a:avLst/>
          </a:prstGeom>
        </p:spPr>
      </p:pic>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15</a:t>
            </a:fld>
            <a:endParaRPr lang="en-US"/>
          </a:p>
        </p:txBody>
      </p:sp>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isolate out a dynamic period from 1520-1640.</a:t>
            </a:r>
          </a:p>
        </p:txBody>
      </p:sp>
      <p:cxnSp>
        <p:nvCxnSpPr>
          <p:cNvPr id="12" name="Straight Arrow Connector 11">
            <a:extLst>
              <a:ext uri="{FF2B5EF4-FFF2-40B4-BE49-F238E27FC236}">
                <a16:creationId xmlns:a16="http://schemas.microsoft.com/office/drawing/2014/main" id="{8C2B2DD3-833E-D0C9-3D91-B1E4E7D87634}"/>
              </a:ext>
            </a:extLst>
          </p:cNvPr>
          <p:cNvCxnSpPr>
            <a:cxnSpLocks/>
          </p:cNvCxnSpPr>
          <p:nvPr/>
        </p:nvCxnSpPr>
        <p:spPr>
          <a:xfrm>
            <a:off x="3840679" y="4158510"/>
            <a:ext cx="0" cy="7415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A9D5F31-3F00-02DA-23BF-4A5F68392125}"/>
              </a:ext>
            </a:extLst>
          </p:cNvPr>
          <p:cNvSpPr txBox="1"/>
          <p:nvPr/>
        </p:nvSpPr>
        <p:spPr>
          <a:xfrm>
            <a:off x="2695702" y="3291779"/>
            <a:ext cx="1786244" cy="646331"/>
          </a:xfrm>
          <a:prstGeom prst="rect">
            <a:avLst/>
          </a:prstGeom>
          <a:noFill/>
        </p:spPr>
        <p:txBody>
          <a:bodyPr wrap="square" rtlCol="0">
            <a:spAutoFit/>
          </a:bodyPr>
          <a:lstStyle/>
          <a:p>
            <a:pPr algn="ctr"/>
            <a:r>
              <a:rPr lang="en-US" b="1" i="1" dirty="0">
                <a:solidFill>
                  <a:schemeClr val="bg1">
                    <a:lumMod val="50000"/>
                  </a:schemeClr>
                </a:solidFill>
                <a:latin typeface="Leelawadee" panose="020B0502040204020203" pitchFamily="34" charset="-34"/>
                <a:cs typeface="Leelawadee" panose="020B0502040204020203" pitchFamily="34" charset="-34"/>
              </a:rPr>
              <a:t>Late 1500s megadrought</a:t>
            </a:r>
          </a:p>
        </p:txBody>
      </p:sp>
      <p:cxnSp>
        <p:nvCxnSpPr>
          <p:cNvPr id="16" name="Straight Arrow Connector 15">
            <a:extLst>
              <a:ext uri="{FF2B5EF4-FFF2-40B4-BE49-F238E27FC236}">
                <a16:creationId xmlns:a16="http://schemas.microsoft.com/office/drawing/2014/main" id="{644102AB-BB37-1E69-31CD-6A5EEB0EB320}"/>
              </a:ext>
            </a:extLst>
          </p:cNvPr>
          <p:cNvCxnSpPr>
            <a:cxnSpLocks/>
          </p:cNvCxnSpPr>
          <p:nvPr/>
        </p:nvCxnSpPr>
        <p:spPr>
          <a:xfrm flipV="1">
            <a:off x="5114308" y="4127748"/>
            <a:ext cx="0" cy="6184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A660C42-6F60-3CE4-1A7F-373CC68CB78A}"/>
              </a:ext>
            </a:extLst>
          </p:cNvPr>
          <p:cNvSpPr txBox="1"/>
          <p:nvPr/>
        </p:nvSpPr>
        <p:spPr>
          <a:xfrm>
            <a:off x="4318661" y="4817265"/>
            <a:ext cx="1591293" cy="646331"/>
          </a:xfrm>
          <a:prstGeom prst="rect">
            <a:avLst/>
          </a:prstGeom>
          <a:noFill/>
        </p:spPr>
        <p:txBody>
          <a:bodyPr wrap="square" rtlCol="0">
            <a:spAutoFit/>
          </a:bodyPr>
          <a:lstStyle/>
          <a:p>
            <a:pPr algn="ctr"/>
            <a:r>
              <a:rPr lang="en-US" b="1" i="1" dirty="0">
                <a:solidFill>
                  <a:schemeClr val="bg1">
                    <a:lumMod val="50000"/>
                  </a:schemeClr>
                </a:solidFill>
                <a:latin typeface="Leelawadee" panose="020B0502040204020203" pitchFamily="34" charset="-34"/>
                <a:cs typeface="Leelawadee" panose="020B0502040204020203" pitchFamily="34" charset="-34"/>
              </a:rPr>
              <a:t>Early 1600s </a:t>
            </a:r>
          </a:p>
          <a:p>
            <a:pPr algn="ctr"/>
            <a:r>
              <a:rPr lang="en-US" b="1" i="1" dirty="0">
                <a:solidFill>
                  <a:schemeClr val="bg1">
                    <a:lumMod val="50000"/>
                  </a:schemeClr>
                </a:solidFill>
                <a:latin typeface="Leelawadee" panose="020B0502040204020203" pitchFamily="34" charset="-34"/>
                <a:cs typeface="Leelawadee" panose="020B0502040204020203" pitchFamily="34" charset="-34"/>
              </a:rPr>
              <a:t>Pluvial</a:t>
            </a:r>
          </a:p>
        </p:txBody>
      </p:sp>
      <p:sp>
        <p:nvSpPr>
          <p:cNvPr id="4" name="Rectangle 3">
            <a:extLst>
              <a:ext uri="{FF2B5EF4-FFF2-40B4-BE49-F238E27FC236}">
                <a16:creationId xmlns:a16="http://schemas.microsoft.com/office/drawing/2014/main" id="{78BB7D6F-22A9-4B3C-2DB7-7FF27B194CBF}"/>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507880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BAF6E-DD03-8997-EE9E-23EC7F5D0B16}"/>
              </a:ext>
            </a:extLst>
          </p:cNvPr>
          <p:cNvSpPr>
            <a:spLocks noGrp="1"/>
          </p:cNvSpPr>
          <p:nvPr>
            <p:ph type="title"/>
          </p:nvPr>
        </p:nvSpPr>
        <p:spPr>
          <a:xfrm>
            <a:off x="838200" y="45862"/>
            <a:ext cx="10515600" cy="2852737"/>
          </a:xfrm>
        </p:spPr>
        <p:txBody>
          <a:bodyPr>
            <a:noAutofit/>
          </a:bodyPr>
          <a:lstStyle/>
          <a:p>
            <a:r>
              <a:rPr lang="en-US" sz="3600" dirty="0">
                <a:latin typeface="Leelawadee" panose="020B0502040204020203" pitchFamily="34" charset="-34"/>
                <a:cs typeface="Leelawadee" panose="020B0502040204020203" pitchFamily="34" charset="-34"/>
              </a:rPr>
              <a:t>How vulnerable is the CALFEWS system under highly variable and dynamic paleo-informed hydrology from 1520-1640? </a:t>
            </a:r>
          </a:p>
        </p:txBody>
      </p:sp>
      <p:sp>
        <p:nvSpPr>
          <p:cNvPr id="7" name="Rectangle 6">
            <a:extLst>
              <a:ext uri="{FF2B5EF4-FFF2-40B4-BE49-F238E27FC236}">
                <a16:creationId xmlns:a16="http://schemas.microsoft.com/office/drawing/2014/main" id="{4C4BEA15-CD81-20B4-3B60-607EDB0ECED3}"/>
              </a:ext>
            </a:extLst>
          </p:cNvPr>
          <p:cNvSpPr/>
          <p:nvPr/>
        </p:nvSpPr>
        <p:spPr>
          <a:xfrm>
            <a:off x="83127" y="1043389"/>
            <a:ext cx="415637" cy="1947553"/>
          </a:xfrm>
          <a:prstGeom prst="rect">
            <a:avLst/>
          </a:prstGeom>
          <a:solidFill>
            <a:srgbClr val="0F460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6FCC15B-E019-76DE-C52B-3709E0EB9D6B}"/>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
        <p:nvSpPr>
          <p:cNvPr id="2" name="Slide Number Placeholder 1"/>
          <p:cNvSpPr>
            <a:spLocks noGrp="1"/>
          </p:cNvSpPr>
          <p:nvPr>
            <p:ph type="sldNum" sz="quarter" idx="12"/>
          </p:nvPr>
        </p:nvSpPr>
        <p:spPr/>
        <p:txBody>
          <a:bodyPr/>
          <a:lstStyle/>
          <a:p>
            <a:fld id="{55ABA3D6-5E15-46F7-86C9-F713C81DA68A}" type="slidenum">
              <a:rPr lang="en-US" smtClean="0"/>
              <a:t>16</a:t>
            </a:fld>
            <a:endParaRPr lang="en-US"/>
          </a:p>
        </p:txBody>
      </p:sp>
    </p:spTree>
    <p:extLst>
      <p:ext uri="{BB962C8B-B14F-4D97-AF65-F5344CB8AC3E}">
        <p14:creationId xmlns:p14="http://schemas.microsoft.com/office/powerpoint/2010/main" val="426366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BAF6E-DD03-8997-EE9E-23EC7F5D0B16}"/>
              </a:ext>
            </a:extLst>
          </p:cNvPr>
          <p:cNvSpPr>
            <a:spLocks noGrp="1"/>
          </p:cNvSpPr>
          <p:nvPr>
            <p:ph type="title"/>
          </p:nvPr>
        </p:nvSpPr>
        <p:spPr>
          <a:xfrm>
            <a:off x="838200" y="45862"/>
            <a:ext cx="10515600" cy="2852737"/>
          </a:xfrm>
        </p:spPr>
        <p:txBody>
          <a:bodyPr>
            <a:noAutofit/>
          </a:bodyPr>
          <a:lstStyle/>
          <a:p>
            <a:r>
              <a:rPr lang="en-US" sz="3600" dirty="0">
                <a:latin typeface="Leelawadee" panose="020B0502040204020203" pitchFamily="34" charset="-34"/>
                <a:cs typeface="Leelawadee" panose="020B0502040204020203" pitchFamily="34" charset="-34"/>
              </a:rPr>
              <a:t>How vulnerable is the CALFEWS system under highly variable and dynamic paleo-informed hydrology from 1520-1640? </a:t>
            </a:r>
          </a:p>
        </p:txBody>
      </p:sp>
      <p:sp>
        <p:nvSpPr>
          <p:cNvPr id="7" name="Rectangle 6">
            <a:extLst>
              <a:ext uri="{FF2B5EF4-FFF2-40B4-BE49-F238E27FC236}">
                <a16:creationId xmlns:a16="http://schemas.microsoft.com/office/drawing/2014/main" id="{4C4BEA15-CD81-20B4-3B60-607EDB0ECED3}"/>
              </a:ext>
            </a:extLst>
          </p:cNvPr>
          <p:cNvSpPr/>
          <p:nvPr/>
        </p:nvSpPr>
        <p:spPr>
          <a:xfrm>
            <a:off x="83127" y="1043389"/>
            <a:ext cx="415637" cy="1947553"/>
          </a:xfrm>
          <a:prstGeom prst="rect">
            <a:avLst/>
          </a:prstGeom>
          <a:solidFill>
            <a:srgbClr val="0F460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59762D-2A85-B089-E8B1-D52FB4AD8927}"/>
              </a:ext>
            </a:extLst>
          </p:cNvPr>
          <p:cNvSpPr txBox="1"/>
          <p:nvPr/>
        </p:nvSpPr>
        <p:spPr>
          <a:xfrm>
            <a:off x="1871191" y="5054589"/>
            <a:ext cx="8449617" cy="830997"/>
          </a:xfrm>
          <a:prstGeom prst="rect">
            <a:avLst/>
          </a:prstGeom>
          <a:noFill/>
        </p:spPr>
        <p:txBody>
          <a:bodyPr wrap="square" rtlCol="0">
            <a:spAutoFit/>
          </a:bodyPr>
          <a:lstStyle/>
          <a:p>
            <a:pPr algn="ctr"/>
            <a:r>
              <a:rPr lang="en-US" sz="2400" b="1" i="1" dirty="0">
                <a:solidFill>
                  <a:schemeClr val="bg1">
                    <a:lumMod val="50000"/>
                  </a:schemeClr>
                </a:solidFill>
                <a:latin typeface="Leelawadee" panose="020B0502040204020203" pitchFamily="34" charset="-34"/>
                <a:cs typeface="Leelawadee" panose="020B0502040204020203" pitchFamily="34" charset="-34"/>
              </a:rPr>
              <a:t>We explore this vulnerability at multiple time scales and locations within the system</a:t>
            </a:r>
          </a:p>
        </p:txBody>
      </p:sp>
      <p:pic>
        <p:nvPicPr>
          <p:cNvPr id="10" name="Picture 9">
            <a:extLst>
              <a:ext uri="{FF2B5EF4-FFF2-40B4-BE49-F238E27FC236}">
                <a16:creationId xmlns:a16="http://schemas.microsoft.com/office/drawing/2014/main" id="{1805F833-3CE0-1D27-8905-328FC799958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3884"/>
          <a:stretch/>
        </p:blipFill>
        <p:spPr>
          <a:xfrm>
            <a:off x="2713419" y="3803846"/>
            <a:ext cx="1365060" cy="1039036"/>
          </a:xfrm>
          <a:prstGeom prst="rect">
            <a:avLst/>
          </a:prstGeom>
        </p:spPr>
      </p:pic>
      <p:sp>
        <p:nvSpPr>
          <p:cNvPr id="11" name="Rounded Rectangle 19">
            <a:extLst>
              <a:ext uri="{FF2B5EF4-FFF2-40B4-BE49-F238E27FC236}">
                <a16:creationId xmlns:a16="http://schemas.microsoft.com/office/drawing/2014/main" id="{CB136AF7-97AD-F679-B335-2AADEB358F7C}"/>
              </a:ext>
            </a:extLst>
          </p:cNvPr>
          <p:cNvSpPr/>
          <p:nvPr/>
        </p:nvSpPr>
        <p:spPr>
          <a:xfrm>
            <a:off x="2621839" y="3803848"/>
            <a:ext cx="1515338" cy="1164649"/>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9">
            <a:extLst>
              <a:ext uri="{FF2B5EF4-FFF2-40B4-BE49-F238E27FC236}">
                <a16:creationId xmlns:a16="http://schemas.microsoft.com/office/drawing/2014/main" id="{8746E139-AB4C-5057-EE0F-9A26A346DC11}"/>
              </a:ext>
            </a:extLst>
          </p:cNvPr>
          <p:cNvSpPr/>
          <p:nvPr/>
        </p:nvSpPr>
        <p:spPr>
          <a:xfrm>
            <a:off x="4923673" y="3803847"/>
            <a:ext cx="1515338" cy="1164649"/>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9">
            <a:extLst>
              <a:ext uri="{FF2B5EF4-FFF2-40B4-BE49-F238E27FC236}">
                <a16:creationId xmlns:a16="http://schemas.microsoft.com/office/drawing/2014/main" id="{38610D52-31B7-AECC-D29F-EDFD92410A0D}"/>
              </a:ext>
            </a:extLst>
          </p:cNvPr>
          <p:cNvSpPr/>
          <p:nvPr/>
        </p:nvSpPr>
        <p:spPr>
          <a:xfrm>
            <a:off x="7096857" y="3803847"/>
            <a:ext cx="1515338" cy="1164649"/>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57C4C988-198F-2707-AD41-7EC7909B6D8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5081"/>
          <a:stretch/>
        </p:blipFill>
        <p:spPr>
          <a:xfrm>
            <a:off x="5249001" y="3955264"/>
            <a:ext cx="985544" cy="836915"/>
          </a:xfrm>
          <a:prstGeom prst="rect">
            <a:avLst/>
          </a:prstGeom>
        </p:spPr>
      </p:pic>
      <p:sp>
        <p:nvSpPr>
          <p:cNvPr id="15" name="TextBox 14">
            <a:extLst>
              <a:ext uri="{FF2B5EF4-FFF2-40B4-BE49-F238E27FC236}">
                <a16:creationId xmlns:a16="http://schemas.microsoft.com/office/drawing/2014/main" id="{C6D09A27-6BD1-8094-E166-A3418569D693}"/>
              </a:ext>
            </a:extLst>
          </p:cNvPr>
          <p:cNvSpPr txBox="1"/>
          <p:nvPr/>
        </p:nvSpPr>
        <p:spPr>
          <a:xfrm>
            <a:off x="2486386" y="3348422"/>
            <a:ext cx="1786244" cy="369332"/>
          </a:xfrm>
          <a:prstGeom prst="rect">
            <a:avLst/>
          </a:prstGeom>
          <a:noFill/>
        </p:spPr>
        <p:txBody>
          <a:bodyPr wrap="square" rtlCol="0">
            <a:spAutoFit/>
          </a:bodyPr>
          <a:lstStyle/>
          <a:p>
            <a:pPr algn="ctr"/>
            <a:r>
              <a:rPr lang="en-US" b="1" i="1" dirty="0">
                <a:solidFill>
                  <a:schemeClr val="bg1">
                    <a:lumMod val="50000"/>
                  </a:schemeClr>
                </a:solidFill>
                <a:latin typeface="Leelawadee" panose="020B0502040204020203" pitchFamily="34" charset="-34"/>
                <a:cs typeface="Leelawadee" panose="020B0502040204020203" pitchFamily="34" charset="-34"/>
              </a:rPr>
              <a:t>Reservoirs</a:t>
            </a:r>
          </a:p>
        </p:txBody>
      </p:sp>
      <p:sp>
        <p:nvSpPr>
          <p:cNvPr id="16" name="TextBox 15">
            <a:extLst>
              <a:ext uri="{FF2B5EF4-FFF2-40B4-BE49-F238E27FC236}">
                <a16:creationId xmlns:a16="http://schemas.microsoft.com/office/drawing/2014/main" id="{C5B6E7BF-F948-4F5B-8824-EE6EC9FAFE04}"/>
              </a:ext>
            </a:extLst>
          </p:cNvPr>
          <p:cNvSpPr txBox="1"/>
          <p:nvPr/>
        </p:nvSpPr>
        <p:spPr>
          <a:xfrm>
            <a:off x="4788220" y="3106861"/>
            <a:ext cx="1786244" cy="646331"/>
          </a:xfrm>
          <a:prstGeom prst="rect">
            <a:avLst/>
          </a:prstGeom>
          <a:noFill/>
        </p:spPr>
        <p:txBody>
          <a:bodyPr wrap="square" rtlCol="0">
            <a:spAutoFit/>
          </a:bodyPr>
          <a:lstStyle/>
          <a:p>
            <a:pPr algn="ctr"/>
            <a:r>
              <a:rPr lang="en-US" b="1" i="1" dirty="0">
                <a:solidFill>
                  <a:schemeClr val="bg1">
                    <a:lumMod val="50000"/>
                  </a:schemeClr>
                </a:solidFill>
                <a:latin typeface="Leelawadee" panose="020B0502040204020203" pitchFamily="34" charset="-34"/>
                <a:cs typeface="Leelawadee" panose="020B0502040204020203" pitchFamily="34" charset="-34"/>
              </a:rPr>
              <a:t>Groundwater </a:t>
            </a:r>
          </a:p>
          <a:p>
            <a:pPr algn="ctr"/>
            <a:r>
              <a:rPr lang="en-US" b="1" i="1" dirty="0">
                <a:solidFill>
                  <a:schemeClr val="bg1">
                    <a:lumMod val="50000"/>
                  </a:schemeClr>
                </a:solidFill>
                <a:latin typeface="Leelawadee" panose="020B0502040204020203" pitchFamily="34" charset="-34"/>
                <a:cs typeface="Leelawadee" panose="020B0502040204020203" pitchFamily="34" charset="-34"/>
              </a:rPr>
              <a:t>Banks</a:t>
            </a:r>
          </a:p>
        </p:txBody>
      </p:sp>
      <p:sp>
        <p:nvSpPr>
          <p:cNvPr id="17" name="TextBox 16">
            <a:extLst>
              <a:ext uri="{FF2B5EF4-FFF2-40B4-BE49-F238E27FC236}">
                <a16:creationId xmlns:a16="http://schemas.microsoft.com/office/drawing/2014/main" id="{A6EAF77E-CF20-1204-6A86-C79C5A51A5F6}"/>
              </a:ext>
            </a:extLst>
          </p:cNvPr>
          <p:cNvSpPr txBox="1"/>
          <p:nvPr/>
        </p:nvSpPr>
        <p:spPr>
          <a:xfrm>
            <a:off x="6951796" y="3106861"/>
            <a:ext cx="1786244" cy="646331"/>
          </a:xfrm>
          <a:prstGeom prst="rect">
            <a:avLst/>
          </a:prstGeom>
          <a:noFill/>
        </p:spPr>
        <p:txBody>
          <a:bodyPr wrap="square" rtlCol="0">
            <a:spAutoFit/>
          </a:bodyPr>
          <a:lstStyle/>
          <a:p>
            <a:pPr algn="ctr"/>
            <a:r>
              <a:rPr lang="en-US" b="1" i="1" dirty="0">
                <a:solidFill>
                  <a:schemeClr val="bg1">
                    <a:lumMod val="50000"/>
                  </a:schemeClr>
                </a:solidFill>
                <a:latin typeface="Leelawadee" panose="020B0502040204020203" pitchFamily="34" charset="-34"/>
                <a:cs typeface="Leelawadee" panose="020B0502040204020203" pitchFamily="34" charset="-34"/>
              </a:rPr>
              <a:t>Contract</a:t>
            </a:r>
          </a:p>
          <a:p>
            <a:pPr algn="ctr"/>
            <a:r>
              <a:rPr lang="en-US" b="1" i="1" dirty="0">
                <a:solidFill>
                  <a:schemeClr val="bg1">
                    <a:lumMod val="50000"/>
                  </a:schemeClr>
                </a:solidFill>
                <a:latin typeface="Leelawadee" panose="020B0502040204020203" pitchFamily="34" charset="-34"/>
                <a:cs typeface="Leelawadee" panose="020B0502040204020203" pitchFamily="34" charset="-34"/>
              </a:rPr>
              <a:t>Deliveries</a:t>
            </a: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C8F10D23-F247-ADBE-6188-2329E07CB6F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0552"/>
          <a:stretch/>
        </p:blipFill>
        <p:spPr>
          <a:xfrm>
            <a:off x="7096857" y="3803846"/>
            <a:ext cx="1496122" cy="1039036"/>
          </a:xfrm>
          <a:prstGeom prst="rect">
            <a:avLst/>
          </a:prstGeom>
        </p:spPr>
      </p:pic>
      <p:sp>
        <p:nvSpPr>
          <p:cNvPr id="3" name="Rectangle 2">
            <a:extLst>
              <a:ext uri="{FF2B5EF4-FFF2-40B4-BE49-F238E27FC236}">
                <a16:creationId xmlns:a16="http://schemas.microsoft.com/office/drawing/2014/main" id="{DD87C074-5009-5FED-6333-5A2AA20F7B3A}"/>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
        <p:nvSpPr>
          <p:cNvPr id="2" name="Slide Number Placeholder 1"/>
          <p:cNvSpPr>
            <a:spLocks noGrp="1"/>
          </p:cNvSpPr>
          <p:nvPr>
            <p:ph type="sldNum" sz="quarter" idx="12"/>
          </p:nvPr>
        </p:nvSpPr>
        <p:spPr/>
        <p:txBody>
          <a:bodyPr/>
          <a:lstStyle/>
          <a:p>
            <a:fld id="{55ABA3D6-5E15-46F7-86C9-F713C81DA68A}" type="slidenum">
              <a:rPr lang="en-US" smtClean="0"/>
              <a:t>17</a:t>
            </a:fld>
            <a:endParaRPr lang="en-US"/>
          </a:p>
        </p:txBody>
      </p:sp>
    </p:spTree>
    <p:extLst>
      <p:ext uri="{BB962C8B-B14F-4D97-AF65-F5344CB8AC3E}">
        <p14:creationId xmlns:p14="http://schemas.microsoft.com/office/powerpoint/2010/main" val="1037679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957DC2-683E-5991-A8DE-045C4159FADD}"/>
              </a:ext>
            </a:extLst>
          </p:cNvPr>
          <p:cNvSpPr>
            <a:spLocks noGrp="1"/>
          </p:cNvSpPr>
          <p:nvPr>
            <p:ph type="title"/>
          </p:nvPr>
        </p:nvSpPr>
        <p:spPr/>
        <p:txBody>
          <a:bodyPr/>
          <a:lstStyle/>
          <a:p>
            <a:r>
              <a:rPr lang="en-US" dirty="0">
                <a:latin typeface="Leelawadee" panose="020B0502040204020203" pitchFamily="34" charset="-34"/>
                <a:cs typeface="Leelawadee" panose="020B0502040204020203" pitchFamily="34" charset="-34"/>
              </a:rPr>
              <a:t>Reservoir Risk</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18</a:t>
            </a:fld>
            <a:endParaRPr lang="en-US"/>
          </a:p>
        </p:txBody>
      </p:sp>
      <p:sp>
        <p:nvSpPr>
          <p:cNvPr id="9" name="Rectangle 8">
            <a:extLst>
              <a:ext uri="{FF2B5EF4-FFF2-40B4-BE49-F238E27FC236}">
                <a16:creationId xmlns:a16="http://schemas.microsoft.com/office/drawing/2014/main" id="{ECA7F494-B57F-2E31-FC85-F36ABBF0B586}"/>
              </a:ext>
            </a:extLst>
          </p:cNvPr>
          <p:cNvSpPr/>
          <p:nvPr/>
        </p:nvSpPr>
        <p:spPr>
          <a:xfrm>
            <a:off x="225631" y="3064545"/>
            <a:ext cx="415637" cy="1947553"/>
          </a:xfrm>
          <a:prstGeom prst="rect">
            <a:avLst/>
          </a:prstGeom>
          <a:solidFill>
            <a:srgbClr val="C9AF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A8BFC6-C2AF-8158-FB7B-BB2C98F73534}"/>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a:t>
            </a:r>
            <a:r>
              <a:rPr lang="en-US" dirty="0">
                <a:solidFill>
                  <a:schemeClr val="bg1"/>
                </a:solidFill>
                <a:latin typeface="Leelawadee" panose="020B0502040204020203" pitchFamily="34" charset="-34"/>
                <a:cs typeface="Leelawadee" panose="020B0502040204020203" pitchFamily="34" charset="-34"/>
              </a:rPr>
              <a:t>Reservoir Risk </a:t>
            </a:r>
            <a:r>
              <a:rPr lang="en-US" dirty="0">
                <a:solidFill>
                  <a:schemeClr val="bg1">
                    <a:lumMod val="50000"/>
                  </a:schemeClr>
                </a:solidFill>
                <a:latin typeface="Leelawadee" panose="020B0502040204020203" pitchFamily="34" charset="-34"/>
                <a:cs typeface="Leelawadee" panose="020B0502040204020203" pitchFamily="34" charset="-34"/>
              </a:rPr>
              <a:t>| Groundwater Bank Risk | Water Delivery Risk | Conclusion  </a:t>
            </a:r>
          </a:p>
        </p:txBody>
      </p:sp>
    </p:spTree>
    <p:extLst>
      <p:ext uri="{BB962C8B-B14F-4D97-AF65-F5344CB8AC3E}">
        <p14:creationId xmlns:p14="http://schemas.microsoft.com/office/powerpoint/2010/main" val="2908143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19</a:t>
            </a:fld>
            <a:endParaRPr lang="en-US"/>
          </a:p>
        </p:txBody>
      </p:sp>
      <p:pic>
        <p:nvPicPr>
          <p:cNvPr id="2" name="Picture 1">
            <a:extLst>
              <a:ext uri="{FF2B5EF4-FFF2-40B4-BE49-F238E27FC236}">
                <a16:creationId xmlns:a16="http://schemas.microsoft.com/office/drawing/2014/main" id="{D3EEB8A6-2E92-8379-ADF7-CB517B2E314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A53E235-0C53-B95E-E539-058AF3B53667}"/>
              </a:ext>
            </a:extLst>
          </p:cNvPr>
          <p:cNvSpPr txBox="1"/>
          <p:nvPr/>
        </p:nvSpPr>
        <p:spPr>
          <a:xfrm>
            <a:off x="9982200" y="6356350"/>
            <a:ext cx="2039510" cy="400110"/>
          </a:xfrm>
          <a:prstGeom prst="rect">
            <a:avLst/>
          </a:prstGeom>
          <a:solidFill>
            <a:schemeClr val="bg1">
              <a:lumMod val="50000"/>
            </a:schemeClr>
          </a:solidFill>
          <a:ln>
            <a:noFill/>
          </a:ln>
        </p:spPr>
        <p:txBody>
          <a:bodyPr wrap="square" rtlCol="0">
            <a:spAutoFit/>
          </a:bodyPr>
          <a:lstStyle/>
          <a:p>
            <a:pPr algn="ctr"/>
            <a:r>
              <a:rPr lang="en-US" sz="2000" b="1" i="1" dirty="0">
                <a:solidFill>
                  <a:schemeClr val="bg1"/>
                </a:solidFill>
                <a:latin typeface="Leelawadee" panose="020B0502040204020203" pitchFamily="34" charset="-34"/>
                <a:cs typeface="Leelawadee" panose="020B0502040204020203" pitchFamily="34" charset="-34"/>
              </a:rPr>
              <a:t>Lake Oroville </a:t>
            </a:r>
          </a:p>
        </p:txBody>
      </p:sp>
      <p:sp>
        <p:nvSpPr>
          <p:cNvPr id="5" name="TextBox 4"/>
          <p:cNvSpPr txBox="1"/>
          <p:nvPr/>
        </p:nvSpPr>
        <p:spPr>
          <a:xfrm>
            <a:off x="-18629" y="6616104"/>
            <a:ext cx="5273917"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S</a:t>
            </a:r>
            <a:r>
              <a:rPr lang="en-US" sz="1400" i="1" dirty="0" smtClean="0">
                <a:solidFill>
                  <a:schemeClr val="bg1"/>
                </a:solidFill>
                <a:latin typeface="Corbel Light" panose="020B0303020204020204" pitchFamily="34" charset="0"/>
              </a:rPr>
              <a:t>ource: Josh </a:t>
            </a:r>
            <a:r>
              <a:rPr lang="en-US" sz="1400" i="1" dirty="0" err="1" smtClean="0">
                <a:solidFill>
                  <a:schemeClr val="bg1"/>
                </a:solidFill>
                <a:latin typeface="Corbel Light" panose="020B0303020204020204" pitchFamily="34" charset="0"/>
              </a:rPr>
              <a:t>Edelso</a:t>
            </a:r>
            <a:r>
              <a:rPr lang="en-US" sz="1400" i="1" dirty="0" err="1" smtClean="0">
                <a:solidFill>
                  <a:schemeClr val="bg1"/>
                </a:solidFill>
                <a:latin typeface="Corbel Light" panose="020B0303020204020204" pitchFamily="34" charset="0"/>
              </a:rPr>
              <a:t>n</a:t>
            </a:r>
            <a:r>
              <a:rPr lang="en-US" sz="1400" i="1" dirty="0" smtClean="0">
                <a:solidFill>
                  <a:schemeClr val="bg1"/>
                </a:solidFill>
                <a:latin typeface="Corbel Light" panose="020B0303020204020204" pitchFamily="34" charset="0"/>
              </a:rPr>
              <a:t>/AFP/Getty Images</a:t>
            </a:r>
            <a:endParaRPr lang="en-US" sz="1400" i="1" dirty="0">
              <a:solidFill>
                <a:schemeClr val="bg1"/>
              </a:solidFill>
              <a:latin typeface="Corbel Light" panose="020B0303020204020204" pitchFamily="34" charset="0"/>
            </a:endParaRPr>
          </a:p>
        </p:txBody>
      </p:sp>
    </p:spTree>
    <p:extLst>
      <p:ext uri="{BB962C8B-B14F-4D97-AF65-F5344CB8AC3E}">
        <p14:creationId xmlns:p14="http://schemas.microsoft.com/office/powerpoint/2010/main" val="301430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6AB54977-33F8-4105-824C-3D0C493D5B00}"/>
              </a:ext>
            </a:extLst>
          </p:cNvPr>
          <p:cNvCxnSpPr>
            <a:cxnSpLocks/>
          </p:cNvCxnSpPr>
          <p:nvPr/>
        </p:nvCxnSpPr>
        <p:spPr>
          <a:xfrm flipV="1">
            <a:off x="-24643" y="3616424"/>
            <a:ext cx="12216643" cy="8055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0" name="Arc 59">
            <a:extLst>
              <a:ext uri="{FF2B5EF4-FFF2-40B4-BE49-F238E27FC236}">
                <a16:creationId xmlns:a16="http://schemas.microsoft.com/office/drawing/2014/main" id="{E3730103-7F8D-4792-83EE-5FFC4A5D2274}"/>
              </a:ext>
            </a:extLst>
          </p:cNvPr>
          <p:cNvSpPr/>
          <p:nvPr/>
        </p:nvSpPr>
        <p:spPr>
          <a:xfrm rot="5400000">
            <a:off x="9773724" y="3294108"/>
            <a:ext cx="689372" cy="68937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1" name="Oval 60">
            <a:extLst>
              <a:ext uri="{FF2B5EF4-FFF2-40B4-BE49-F238E27FC236}">
                <a16:creationId xmlns:a16="http://schemas.microsoft.com/office/drawing/2014/main" id="{86694F26-80D5-467D-94C4-C9C860517F5F}"/>
              </a:ext>
            </a:extLst>
          </p:cNvPr>
          <p:cNvSpPr/>
          <p:nvPr/>
        </p:nvSpPr>
        <p:spPr>
          <a:xfrm>
            <a:off x="10046972" y="3558479"/>
            <a:ext cx="142875" cy="142875"/>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Circle: Hollow 47">
            <a:extLst>
              <a:ext uri="{FF2B5EF4-FFF2-40B4-BE49-F238E27FC236}">
                <a16:creationId xmlns:a16="http://schemas.microsoft.com/office/drawing/2014/main" id="{9C63B36C-028C-4461-9179-02E81EA9B830}"/>
              </a:ext>
            </a:extLst>
          </p:cNvPr>
          <p:cNvSpPr/>
          <p:nvPr/>
        </p:nvSpPr>
        <p:spPr>
          <a:xfrm>
            <a:off x="9858021" y="3378405"/>
            <a:ext cx="520778" cy="520778"/>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63" name="Straight Connector 62">
            <a:extLst>
              <a:ext uri="{FF2B5EF4-FFF2-40B4-BE49-F238E27FC236}">
                <a16:creationId xmlns:a16="http://schemas.microsoft.com/office/drawing/2014/main" id="{15E6C7CE-0DCB-4A82-B08E-519AC3270B85}"/>
              </a:ext>
            </a:extLst>
          </p:cNvPr>
          <p:cNvCxnSpPr>
            <a:cxnSpLocks/>
          </p:cNvCxnSpPr>
          <p:nvPr/>
        </p:nvCxnSpPr>
        <p:spPr>
          <a:xfrm flipV="1">
            <a:off x="10118410" y="2612244"/>
            <a:ext cx="0" cy="775040"/>
          </a:xfrm>
          <a:prstGeom prst="line">
            <a:avLst/>
          </a:prstGeom>
          <a:ln w="19050">
            <a:solidFill>
              <a:srgbClr val="0F460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5F62DC2-C651-4B22-B4CB-1846861868F6}"/>
              </a:ext>
            </a:extLst>
          </p:cNvPr>
          <p:cNvSpPr txBox="1"/>
          <p:nvPr/>
        </p:nvSpPr>
        <p:spPr>
          <a:xfrm>
            <a:off x="9550140" y="3964776"/>
            <a:ext cx="1136540" cy="523220"/>
          </a:xfrm>
          <a:prstGeom prst="rect">
            <a:avLst/>
          </a:prstGeom>
          <a:noFill/>
        </p:spPr>
        <p:txBody>
          <a:bodyPr wrap="square" rtlCol="0">
            <a:spAutoFit/>
          </a:bodyPr>
          <a:lstStyle/>
          <a:p>
            <a:pPr algn="ctr"/>
            <a:r>
              <a:rPr lang="en-US" sz="1400" b="1" dirty="0">
                <a:solidFill>
                  <a:srgbClr val="0F4602"/>
                </a:solidFill>
                <a:latin typeface="Century Gothic" panose="020B0502020202020204" pitchFamily="34" charset="0"/>
              </a:rPr>
              <a:t>Dec 2022-Jan 2023</a:t>
            </a:r>
          </a:p>
        </p:txBody>
      </p:sp>
      <p:sp>
        <p:nvSpPr>
          <p:cNvPr id="65" name="TextBox 64">
            <a:extLst>
              <a:ext uri="{FF2B5EF4-FFF2-40B4-BE49-F238E27FC236}">
                <a16:creationId xmlns:a16="http://schemas.microsoft.com/office/drawing/2014/main" id="{44337E62-7F21-4CD3-9B0D-507A64DF7728}"/>
              </a:ext>
            </a:extLst>
          </p:cNvPr>
          <p:cNvSpPr txBox="1"/>
          <p:nvPr/>
        </p:nvSpPr>
        <p:spPr>
          <a:xfrm>
            <a:off x="8989456" y="2231447"/>
            <a:ext cx="2400782" cy="307777"/>
          </a:xfrm>
          <a:prstGeom prst="rect">
            <a:avLst/>
          </a:prstGeom>
          <a:noFill/>
        </p:spPr>
        <p:txBody>
          <a:bodyPr wrap="square" rtlCol="0">
            <a:spAutoFit/>
          </a:bodyPr>
          <a:lstStyle/>
          <a:p>
            <a:r>
              <a:rPr lang="en-US" sz="1400" dirty="0">
                <a:solidFill>
                  <a:schemeClr val="bg2">
                    <a:lumMod val="50000"/>
                  </a:schemeClr>
                </a:solidFill>
                <a:latin typeface="Century Gothic" panose="020B0502020202020204" pitchFamily="34" charset="0"/>
              </a:rPr>
              <a:t>AR- Driven Flood Event</a:t>
            </a:r>
          </a:p>
        </p:txBody>
      </p:sp>
      <p:cxnSp>
        <p:nvCxnSpPr>
          <p:cNvPr id="66" name="Straight Connector 65">
            <a:extLst>
              <a:ext uri="{FF2B5EF4-FFF2-40B4-BE49-F238E27FC236}">
                <a16:creationId xmlns:a16="http://schemas.microsoft.com/office/drawing/2014/main" id="{3FE4C8AC-856E-47A1-86C3-D3143F6DF56B}"/>
              </a:ext>
            </a:extLst>
          </p:cNvPr>
          <p:cNvCxnSpPr>
            <a:cxnSpLocks/>
          </p:cNvCxnSpPr>
          <p:nvPr/>
        </p:nvCxnSpPr>
        <p:spPr>
          <a:xfrm>
            <a:off x="9321868" y="2099894"/>
            <a:ext cx="1536649" cy="0"/>
          </a:xfrm>
          <a:prstGeom prst="line">
            <a:avLst/>
          </a:prstGeom>
          <a:ln w="19050">
            <a:solidFill>
              <a:srgbClr val="0F4602"/>
            </a:solidFill>
          </a:ln>
        </p:spPr>
        <p:style>
          <a:lnRef idx="1">
            <a:schemeClr val="accent1"/>
          </a:lnRef>
          <a:fillRef idx="0">
            <a:schemeClr val="accent1"/>
          </a:fillRef>
          <a:effectRef idx="0">
            <a:schemeClr val="accent1"/>
          </a:effectRef>
          <a:fontRef idx="minor">
            <a:schemeClr val="tx1"/>
          </a:fontRef>
        </p:style>
      </p:cxnSp>
      <p:sp>
        <p:nvSpPr>
          <p:cNvPr id="67" name="Circle: Hollow 46">
            <a:extLst>
              <a:ext uri="{FF2B5EF4-FFF2-40B4-BE49-F238E27FC236}">
                <a16:creationId xmlns:a16="http://schemas.microsoft.com/office/drawing/2014/main" id="{B0789B4A-0620-4211-9109-6DBE9A07FE51}"/>
              </a:ext>
            </a:extLst>
          </p:cNvPr>
          <p:cNvSpPr/>
          <p:nvPr/>
        </p:nvSpPr>
        <p:spPr>
          <a:xfrm>
            <a:off x="9957675" y="3469181"/>
            <a:ext cx="321470" cy="321470"/>
          </a:xfrm>
          <a:prstGeom prst="donut">
            <a:avLst>
              <a:gd name="adj" fmla="val 5281"/>
            </a:avLst>
          </a:prstGeom>
          <a:solidFill>
            <a:srgbClr val="0F4602"/>
          </a:solidFill>
          <a:ln>
            <a:solidFill>
              <a:srgbClr val="0F4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8" name="Oval 67">
            <a:extLst>
              <a:ext uri="{FF2B5EF4-FFF2-40B4-BE49-F238E27FC236}">
                <a16:creationId xmlns:a16="http://schemas.microsoft.com/office/drawing/2014/main" id="{4CFE38F3-7830-46D8-95EE-69DB62ED465D}"/>
              </a:ext>
            </a:extLst>
          </p:cNvPr>
          <p:cNvSpPr/>
          <p:nvPr/>
        </p:nvSpPr>
        <p:spPr>
          <a:xfrm>
            <a:off x="10071819" y="2558755"/>
            <a:ext cx="93180" cy="93180"/>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TextBox 68">
            <a:extLst>
              <a:ext uri="{FF2B5EF4-FFF2-40B4-BE49-F238E27FC236}">
                <a16:creationId xmlns:a16="http://schemas.microsoft.com/office/drawing/2014/main" id="{65F62DC2-C651-4B22-B4CB-1846861868F6}"/>
              </a:ext>
            </a:extLst>
          </p:cNvPr>
          <p:cNvSpPr txBox="1"/>
          <p:nvPr/>
        </p:nvSpPr>
        <p:spPr>
          <a:xfrm>
            <a:off x="9198360" y="1802511"/>
            <a:ext cx="1840098" cy="338554"/>
          </a:xfrm>
          <a:prstGeom prst="rect">
            <a:avLst/>
          </a:prstGeom>
          <a:noFill/>
        </p:spPr>
        <p:txBody>
          <a:bodyPr wrap="square" rtlCol="0">
            <a:spAutoFit/>
          </a:bodyPr>
          <a:lstStyle/>
          <a:p>
            <a:pPr algn="ctr"/>
            <a:r>
              <a:rPr lang="en-US" sz="1600" b="1" dirty="0">
                <a:solidFill>
                  <a:srgbClr val="0F4602"/>
                </a:solidFill>
                <a:latin typeface="Century Gothic" panose="020B0502020202020204" pitchFamily="34" charset="0"/>
              </a:rPr>
              <a:t>$1.5 Billion</a:t>
            </a:r>
          </a:p>
        </p:txBody>
      </p:sp>
      <p:sp>
        <p:nvSpPr>
          <p:cNvPr id="70" name="Arc 69">
            <a:extLst>
              <a:ext uri="{FF2B5EF4-FFF2-40B4-BE49-F238E27FC236}">
                <a16:creationId xmlns:a16="http://schemas.microsoft.com/office/drawing/2014/main" id="{E3730103-7F8D-4792-83EE-5FFC4A5D2274}"/>
              </a:ext>
            </a:extLst>
          </p:cNvPr>
          <p:cNvSpPr/>
          <p:nvPr/>
        </p:nvSpPr>
        <p:spPr>
          <a:xfrm rot="5400000">
            <a:off x="6996275" y="3311864"/>
            <a:ext cx="689372" cy="68937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71" name="Oval 70">
            <a:extLst>
              <a:ext uri="{FF2B5EF4-FFF2-40B4-BE49-F238E27FC236}">
                <a16:creationId xmlns:a16="http://schemas.microsoft.com/office/drawing/2014/main" id="{86694F26-80D5-467D-94C4-C9C860517F5F}"/>
              </a:ext>
            </a:extLst>
          </p:cNvPr>
          <p:cNvSpPr/>
          <p:nvPr/>
        </p:nvSpPr>
        <p:spPr>
          <a:xfrm>
            <a:off x="7269523" y="3585113"/>
            <a:ext cx="142875" cy="142875"/>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Circle: Hollow 47">
            <a:extLst>
              <a:ext uri="{FF2B5EF4-FFF2-40B4-BE49-F238E27FC236}">
                <a16:creationId xmlns:a16="http://schemas.microsoft.com/office/drawing/2014/main" id="{9C63B36C-028C-4461-9179-02E81EA9B830}"/>
              </a:ext>
            </a:extLst>
          </p:cNvPr>
          <p:cNvSpPr/>
          <p:nvPr/>
        </p:nvSpPr>
        <p:spPr>
          <a:xfrm>
            <a:off x="7080572" y="3396161"/>
            <a:ext cx="520778" cy="520778"/>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73" name="Straight Connector 72">
            <a:extLst>
              <a:ext uri="{FF2B5EF4-FFF2-40B4-BE49-F238E27FC236}">
                <a16:creationId xmlns:a16="http://schemas.microsoft.com/office/drawing/2014/main" id="{15E6C7CE-0DCB-4A82-B08E-519AC3270B85}"/>
              </a:ext>
            </a:extLst>
          </p:cNvPr>
          <p:cNvCxnSpPr>
            <a:cxnSpLocks/>
          </p:cNvCxnSpPr>
          <p:nvPr/>
        </p:nvCxnSpPr>
        <p:spPr>
          <a:xfrm flipV="1">
            <a:off x="7340961" y="2630000"/>
            <a:ext cx="0" cy="775040"/>
          </a:xfrm>
          <a:prstGeom prst="line">
            <a:avLst/>
          </a:prstGeom>
          <a:ln w="19050">
            <a:solidFill>
              <a:srgbClr val="0F4602"/>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65F62DC2-C651-4B22-B4CB-1846861868F6}"/>
              </a:ext>
            </a:extLst>
          </p:cNvPr>
          <p:cNvSpPr txBox="1"/>
          <p:nvPr/>
        </p:nvSpPr>
        <p:spPr>
          <a:xfrm>
            <a:off x="6772691" y="3964776"/>
            <a:ext cx="1136540" cy="523220"/>
          </a:xfrm>
          <a:prstGeom prst="rect">
            <a:avLst/>
          </a:prstGeom>
          <a:noFill/>
        </p:spPr>
        <p:txBody>
          <a:bodyPr wrap="square" rtlCol="0">
            <a:spAutoFit/>
          </a:bodyPr>
          <a:lstStyle/>
          <a:p>
            <a:pPr algn="ctr"/>
            <a:r>
              <a:rPr lang="en-US" sz="1400" b="1" dirty="0">
                <a:solidFill>
                  <a:srgbClr val="0F4602"/>
                </a:solidFill>
                <a:latin typeface="Century Gothic" panose="020B0502020202020204" pitchFamily="34" charset="0"/>
              </a:rPr>
              <a:t>Jan-Feb 2017</a:t>
            </a:r>
          </a:p>
        </p:txBody>
      </p:sp>
      <p:sp>
        <p:nvSpPr>
          <p:cNvPr id="75" name="TextBox 74">
            <a:extLst>
              <a:ext uri="{FF2B5EF4-FFF2-40B4-BE49-F238E27FC236}">
                <a16:creationId xmlns:a16="http://schemas.microsoft.com/office/drawing/2014/main" id="{44337E62-7F21-4CD3-9B0D-507A64DF7728}"/>
              </a:ext>
            </a:extLst>
          </p:cNvPr>
          <p:cNvSpPr txBox="1"/>
          <p:nvPr/>
        </p:nvSpPr>
        <p:spPr>
          <a:xfrm>
            <a:off x="6212007" y="2231447"/>
            <a:ext cx="2400782" cy="307777"/>
          </a:xfrm>
          <a:prstGeom prst="rect">
            <a:avLst/>
          </a:prstGeom>
          <a:noFill/>
        </p:spPr>
        <p:txBody>
          <a:bodyPr wrap="square" rtlCol="0">
            <a:spAutoFit/>
          </a:bodyPr>
          <a:lstStyle/>
          <a:p>
            <a:r>
              <a:rPr lang="en-US" sz="1400" dirty="0">
                <a:solidFill>
                  <a:schemeClr val="bg2">
                    <a:lumMod val="50000"/>
                  </a:schemeClr>
                </a:solidFill>
                <a:latin typeface="Century Gothic" panose="020B0502020202020204" pitchFamily="34" charset="0"/>
              </a:rPr>
              <a:t>AR- Driven Flood Event</a:t>
            </a:r>
          </a:p>
        </p:txBody>
      </p:sp>
      <p:cxnSp>
        <p:nvCxnSpPr>
          <p:cNvPr id="76" name="Straight Connector 75">
            <a:extLst>
              <a:ext uri="{FF2B5EF4-FFF2-40B4-BE49-F238E27FC236}">
                <a16:creationId xmlns:a16="http://schemas.microsoft.com/office/drawing/2014/main" id="{3FE4C8AC-856E-47A1-86C3-D3143F6DF56B}"/>
              </a:ext>
            </a:extLst>
          </p:cNvPr>
          <p:cNvCxnSpPr>
            <a:cxnSpLocks/>
          </p:cNvCxnSpPr>
          <p:nvPr/>
        </p:nvCxnSpPr>
        <p:spPr>
          <a:xfrm>
            <a:off x="6544419" y="2099894"/>
            <a:ext cx="1536649" cy="0"/>
          </a:xfrm>
          <a:prstGeom prst="line">
            <a:avLst/>
          </a:prstGeom>
          <a:ln w="19050">
            <a:solidFill>
              <a:srgbClr val="0F4602"/>
            </a:solidFill>
          </a:ln>
        </p:spPr>
        <p:style>
          <a:lnRef idx="1">
            <a:schemeClr val="accent1"/>
          </a:lnRef>
          <a:fillRef idx="0">
            <a:schemeClr val="accent1"/>
          </a:fillRef>
          <a:effectRef idx="0">
            <a:schemeClr val="accent1"/>
          </a:effectRef>
          <a:fontRef idx="minor">
            <a:schemeClr val="tx1"/>
          </a:fontRef>
        </p:style>
      </p:cxnSp>
      <p:sp>
        <p:nvSpPr>
          <p:cNvPr id="77" name="Circle: Hollow 46">
            <a:extLst>
              <a:ext uri="{FF2B5EF4-FFF2-40B4-BE49-F238E27FC236}">
                <a16:creationId xmlns:a16="http://schemas.microsoft.com/office/drawing/2014/main" id="{B0789B4A-0620-4211-9109-6DBE9A07FE51}"/>
              </a:ext>
            </a:extLst>
          </p:cNvPr>
          <p:cNvSpPr/>
          <p:nvPr/>
        </p:nvSpPr>
        <p:spPr>
          <a:xfrm>
            <a:off x="7170178" y="3495815"/>
            <a:ext cx="321470" cy="321470"/>
          </a:xfrm>
          <a:prstGeom prst="donut">
            <a:avLst>
              <a:gd name="adj" fmla="val 5281"/>
            </a:avLst>
          </a:prstGeom>
          <a:solidFill>
            <a:srgbClr val="0F4602"/>
          </a:solidFill>
          <a:ln>
            <a:solidFill>
              <a:srgbClr val="0F4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8" name="Oval 77">
            <a:extLst>
              <a:ext uri="{FF2B5EF4-FFF2-40B4-BE49-F238E27FC236}">
                <a16:creationId xmlns:a16="http://schemas.microsoft.com/office/drawing/2014/main" id="{4CFE38F3-7830-46D8-95EE-69DB62ED465D}"/>
              </a:ext>
            </a:extLst>
          </p:cNvPr>
          <p:cNvSpPr/>
          <p:nvPr/>
        </p:nvSpPr>
        <p:spPr>
          <a:xfrm>
            <a:off x="7294370" y="2576511"/>
            <a:ext cx="93180" cy="93180"/>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TextBox 78">
            <a:extLst>
              <a:ext uri="{FF2B5EF4-FFF2-40B4-BE49-F238E27FC236}">
                <a16:creationId xmlns:a16="http://schemas.microsoft.com/office/drawing/2014/main" id="{65F62DC2-C651-4B22-B4CB-1846861868F6}"/>
              </a:ext>
            </a:extLst>
          </p:cNvPr>
          <p:cNvSpPr txBox="1"/>
          <p:nvPr/>
        </p:nvSpPr>
        <p:spPr>
          <a:xfrm>
            <a:off x="6374321" y="1773367"/>
            <a:ext cx="1840098" cy="338554"/>
          </a:xfrm>
          <a:prstGeom prst="rect">
            <a:avLst/>
          </a:prstGeom>
          <a:noFill/>
        </p:spPr>
        <p:txBody>
          <a:bodyPr wrap="square" rtlCol="0">
            <a:spAutoFit/>
          </a:bodyPr>
          <a:lstStyle/>
          <a:p>
            <a:pPr algn="ctr"/>
            <a:r>
              <a:rPr lang="en-US" sz="1600" b="1" dirty="0">
                <a:solidFill>
                  <a:srgbClr val="0F4602"/>
                </a:solidFill>
                <a:latin typeface="Century Gothic" panose="020B0502020202020204" pitchFamily="34" charset="0"/>
              </a:rPr>
              <a:t>$1.7 Billion</a:t>
            </a:r>
          </a:p>
        </p:txBody>
      </p:sp>
      <p:sp>
        <p:nvSpPr>
          <p:cNvPr id="95" name="Arc 94">
            <a:extLst>
              <a:ext uri="{FF2B5EF4-FFF2-40B4-BE49-F238E27FC236}">
                <a16:creationId xmlns:a16="http://schemas.microsoft.com/office/drawing/2014/main" id="{AF54DAFC-72BF-4C18-B451-30110FC8EBCC}"/>
              </a:ext>
            </a:extLst>
          </p:cNvPr>
          <p:cNvSpPr/>
          <p:nvPr/>
        </p:nvSpPr>
        <p:spPr>
          <a:xfrm>
            <a:off x="4219722" y="3325005"/>
            <a:ext cx="689372" cy="68937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6" name="Oval 95">
            <a:extLst>
              <a:ext uri="{FF2B5EF4-FFF2-40B4-BE49-F238E27FC236}">
                <a16:creationId xmlns:a16="http://schemas.microsoft.com/office/drawing/2014/main" id="{BADB8234-7655-4312-99D5-ACC91B4B894B}"/>
              </a:ext>
            </a:extLst>
          </p:cNvPr>
          <p:cNvSpPr/>
          <p:nvPr/>
        </p:nvSpPr>
        <p:spPr>
          <a:xfrm>
            <a:off x="4492970" y="3598254"/>
            <a:ext cx="142875" cy="142875"/>
          </a:xfrm>
          <a:prstGeom prst="ellipse">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Circle: Hollow 8">
            <a:extLst>
              <a:ext uri="{FF2B5EF4-FFF2-40B4-BE49-F238E27FC236}">
                <a16:creationId xmlns:a16="http://schemas.microsoft.com/office/drawing/2014/main" id="{868629C6-9D56-44C4-A90C-D16F2E7AA94B}"/>
              </a:ext>
            </a:extLst>
          </p:cNvPr>
          <p:cNvSpPr/>
          <p:nvPr/>
        </p:nvSpPr>
        <p:spPr>
          <a:xfrm>
            <a:off x="4403673" y="3508956"/>
            <a:ext cx="321470" cy="321470"/>
          </a:xfrm>
          <a:prstGeom prst="donut">
            <a:avLst>
              <a:gd name="adj" fmla="val 5281"/>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8" name="Circle: Hollow 9">
            <a:extLst>
              <a:ext uri="{FF2B5EF4-FFF2-40B4-BE49-F238E27FC236}">
                <a16:creationId xmlns:a16="http://schemas.microsoft.com/office/drawing/2014/main" id="{1E0E5245-3E9D-45CB-A2A2-78E37536928E}"/>
              </a:ext>
            </a:extLst>
          </p:cNvPr>
          <p:cNvSpPr/>
          <p:nvPr/>
        </p:nvSpPr>
        <p:spPr>
          <a:xfrm>
            <a:off x="4304019" y="3409302"/>
            <a:ext cx="520778" cy="520778"/>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99" name="Straight Connector 98">
            <a:extLst>
              <a:ext uri="{FF2B5EF4-FFF2-40B4-BE49-F238E27FC236}">
                <a16:creationId xmlns:a16="http://schemas.microsoft.com/office/drawing/2014/main" id="{1B8353AA-1A28-4FAD-AF44-130B899BAAE4}"/>
              </a:ext>
            </a:extLst>
          </p:cNvPr>
          <p:cNvCxnSpPr>
            <a:cxnSpLocks/>
          </p:cNvCxnSpPr>
          <p:nvPr/>
        </p:nvCxnSpPr>
        <p:spPr>
          <a:xfrm flipV="1">
            <a:off x="4564408" y="3930081"/>
            <a:ext cx="0" cy="775040"/>
          </a:xfrm>
          <a:prstGeom prst="line">
            <a:avLst/>
          </a:prstGeom>
          <a:ln w="19050">
            <a:solidFill>
              <a:srgbClr val="997709"/>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65F62DC2-C651-4B22-B4CB-1846861868F6}"/>
              </a:ext>
            </a:extLst>
          </p:cNvPr>
          <p:cNvSpPr txBox="1"/>
          <p:nvPr/>
        </p:nvSpPr>
        <p:spPr>
          <a:xfrm>
            <a:off x="3913610" y="3049445"/>
            <a:ext cx="1136540" cy="307777"/>
          </a:xfrm>
          <a:prstGeom prst="rect">
            <a:avLst/>
          </a:prstGeom>
          <a:noFill/>
        </p:spPr>
        <p:txBody>
          <a:bodyPr wrap="square" rtlCol="0">
            <a:spAutoFit/>
          </a:bodyPr>
          <a:lstStyle/>
          <a:p>
            <a:pPr algn="ctr"/>
            <a:r>
              <a:rPr lang="en-US" sz="1400" b="1" dirty="0">
                <a:solidFill>
                  <a:srgbClr val="B27209"/>
                </a:solidFill>
                <a:latin typeface="Century Gothic" panose="020B0502020202020204" pitchFamily="34" charset="0"/>
              </a:rPr>
              <a:t>2007-2009</a:t>
            </a:r>
          </a:p>
        </p:txBody>
      </p:sp>
      <p:sp>
        <p:nvSpPr>
          <p:cNvPr id="101" name="Oval 100">
            <a:extLst>
              <a:ext uri="{FF2B5EF4-FFF2-40B4-BE49-F238E27FC236}">
                <a16:creationId xmlns:a16="http://schemas.microsoft.com/office/drawing/2014/main" id="{4CFE38F3-7830-46D8-95EE-69DB62ED465D}"/>
              </a:ext>
            </a:extLst>
          </p:cNvPr>
          <p:cNvSpPr/>
          <p:nvPr/>
        </p:nvSpPr>
        <p:spPr>
          <a:xfrm>
            <a:off x="4517817" y="4614141"/>
            <a:ext cx="93180" cy="93180"/>
          </a:xfrm>
          <a:prstGeom prst="ellipse">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2" name="Straight Connector 101">
            <a:extLst>
              <a:ext uri="{FF2B5EF4-FFF2-40B4-BE49-F238E27FC236}">
                <a16:creationId xmlns:a16="http://schemas.microsoft.com/office/drawing/2014/main" id="{3FE4C8AC-856E-47A1-86C3-D3143F6DF56B}"/>
              </a:ext>
            </a:extLst>
          </p:cNvPr>
          <p:cNvCxnSpPr>
            <a:cxnSpLocks/>
          </p:cNvCxnSpPr>
          <p:nvPr/>
        </p:nvCxnSpPr>
        <p:spPr>
          <a:xfrm>
            <a:off x="3816272" y="5276075"/>
            <a:ext cx="1536649" cy="0"/>
          </a:xfrm>
          <a:prstGeom prst="line">
            <a:avLst/>
          </a:prstGeom>
          <a:ln w="19050">
            <a:solidFill>
              <a:srgbClr val="AE741D"/>
            </a:solidFill>
          </a:ln>
        </p:spPr>
        <p:style>
          <a:lnRef idx="1">
            <a:schemeClr val="accent1"/>
          </a:lnRef>
          <a:fillRef idx="0">
            <a:schemeClr val="accent1"/>
          </a:fillRef>
          <a:effectRef idx="0">
            <a:schemeClr val="accent1"/>
          </a:effectRef>
          <a:fontRef idx="minor">
            <a:schemeClr val="tx1"/>
          </a:fontRef>
        </p:style>
      </p:cxnSp>
      <p:sp>
        <p:nvSpPr>
          <p:cNvPr id="104" name="Arc 103">
            <a:extLst>
              <a:ext uri="{FF2B5EF4-FFF2-40B4-BE49-F238E27FC236}">
                <a16:creationId xmlns:a16="http://schemas.microsoft.com/office/drawing/2014/main" id="{E3730103-7F8D-4792-83EE-5FFC4A5D2274}"/>
              </a:ext>
            </a:extLst>
          </p:cNvPr>
          <p:cNvSpPr/>
          <p:nvPr/>
        </p:nvSpPr>
        <p:spPr>
          <a:xfrm rot="5400000">
            <a:off x="488656" y="3343175"/>
            <a:ext cx="689372" cy="68937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5" name="Oval 104">
            <a:extLst>
              <a:ext uri="{FF2B5EF4-FFF2-40B4-BE49-F238E27FC236}">
                <a16:creationId xmlns:a16="http://schemas.microsoft.com/office/drawing/2014/main" id="{86694F26-80D5-467D-94C4-C9C860517F5F}"/>
              </a:ext>
            </a:extLst>
          </p:cNvPr>
          <p:cNvSpPr/>
          <p:nvPr/>
        </p:nvSpPr>
        <p:spPr>
          <a:xfrm>
            <a:off x="761904" y="3616424"/>
            <a:ext cx="142875" cy="142875"/>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Circle: Hollow 47">
            <a:extLst>
              <a:ext uri="{FF2B5EF4-FFF2-40B4-BE49-F238E27FC236}">
                <a16:creationId xmlns:a16="http://schemas.microsoft.com/office/drawing/2014/main" id="{9C63B36C-028C-4461-9179-02E81EA9B830}"/>
              </a:ext>
            </a:extLst>
          </p:cNvPr>
          <p:cNvSpPr/>
          <p:nvPr/>
        </p:nvSpPr>
        <p:spPr>
          <a:xfrm>
            <a:off x="572953" y="3427472"/>
            <a:ext cx="520778" cy="520778"/>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107" name="Straight Connector 106">
            <a:extLst>
              <a:ext uri="{FF2B5EF4-FFF2-40B4-BE49-F238E27FC236}">
                <a16:creationId xmlns:a16="http://schemas.microsoft.com/office/drawing/2014/main" id="{15E6C7CE-0DCB-4A82-B08E-519AC3270B85}"/>
              </a:ext>
            </a:extLst>
          </p:cNvPr>
          <p:cNvCxnSpPr>
            <a:cxnSpLocks/>
          </p:cNvCxnSpPr>
          <p:nvPr/>
        </p:nvCxnSpPr>
        <p:spPr>
          <a:xfrm flipV="1">
            <a:off x="833342" y="2652433"/>
            <a:ext cx="0" cy="775040"/>
          </a:xfrm>
          <a:prstGeom prst="line">
            <a:avLst/>
          </a:prstGeom>
          <a:ln w="19050">
            <a:solidFill>
              <a:srgbClr val="0F4602"/>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65F62DC2-C651-4B22-B4CB-1846861868F6}"/>
              </a:ext>
            </a:extLst>
          </p:cNvPr>
          <p:cNvSpPr txBox="1"/>
          <p:nvPr/>
        </p:nvSpPr>
        <p:spPr>
          <a:xfrm>
            <a:off x="265072" y="3978331"/>
            <a:ext cx="1136540" cy="523220"/>
          </a:xfrm>
          <a:prstGeom prst="rect">
            <a:avLst/>
          </a:prstGeom>
          <a:noFill/>
        </p:spPr>
        <p:txBody>
          <a:bodyPr wrap="square" rtlCol="0">
            <a:spAutoFit/>
          </a:bodyPr>
          <a:lstStyle/>
          <a:p>
            <a:pPr algn="ctr"/>
            <a:r>
              <a:rPr lang="en-US" sz="1400" b="1" dirty="0">
                <a:solidFill>
                  <a:srgbClr val="0F4602"/>
                </a:solidFill>
                <a:latin typeface="Century Gothic" panose="020B0502020202020204" pitchFamily="34" charset="0"/>
              </a:rPr>
              <a:t>Feb 11-20, 1986</a:t>
            </a:r>
          </a:p>
        </p:txBody>
      </p:sp>
      <p:cxnSp>
        <p:nvCxnSpPr>
          <p:cNvPr id="109" name="Straight Connector 108">
            <a:extLst>
              <a:ext uri="{FF2B5EF4-FFF2-40B4-BE49-F238E27FC236}">
                <a16:creationId xmlns:a16="http://schemas.microsoft.com/office/drawing/2014/main" id="{3FE4C8AC-856E-47A1-86C3-D3143F6DF56B}"/>
              </a:ext>
            </a:extLst>
          </p:cNvPr>
          <p:cNvCxnSpPr>
            <a:cxnSpLocks/>
          </p:cNvCxnSpPr>
          <p:nvPr/>
        </p:nvCxnSpPr>
        <p:spPr>
          <a:xfrm>
            <a:off x="148634" y="2231447"/>
            <a:ext cx="1536649" cy="0"/>
          </a:xfrm>
          <a:prstGeom prst="line">
            <a:avLst/>
          </a:prstGeom>
          <a:ln w="19050">
            <a:solidFill>
              <a:srgbClr val="0F4602"/>
            </a:solidFill>
          </a:ln>
        </p:spPr>
        <p:style>
          <a:lnRef idx="1">
            <a:schemeClr val="accent1"/>
          </a:lnRef>
          <a:fillRef idx="0">
            <a:schemeClr val="accent1"/>
          </a:fillRef>
          <a:effectRef idx="0">
            <a:schemeClr val="accent1"/>
          </a:effectRef>
          <a:fontRef idx="minor">
            <a:schemeClr val="tx1"/>
          </a:fontRef>
        </p:style>
      </p:cxnSp>
      <p:sp>
        <p:nvSpPr>
          <p:cNvPr id="110" name="Circle: Hollow 46">
            <a:extLst>
              <a:ext uri="{FF2B5EF4-FFF2-40B4-BE49-F238E27FC236}">
                <a16:creationId xmlns:a16="http://schemas.microsoft.com/office/drawing/2014/main" id="{B0789B4A-0620-4211-9109-6DBE9A07FE51}"/>
              </a:ext>
            </a:extLst>
          </p:cNvPr>
          <p:cNvSpPr/>
          <p:nvPr/>
        </p:nvSpPr>
        <p:spPr>
          <a:xfrm>
            <a:off x="672607" y="3527126"/>
            <a:ext cx="321470" cy="321470"/>
          </a:xfrm>
          <a:prstGeom prst="donut">
            <a:avLst>
              <a:gd name="adj" fmla="val 5281"/>
            </a:avLst>
          </a:prstGeom>
          <a:solidFill>
            <a:srgbClr val="0F4602"/>
          </a:solidFill>
          <a:ln>
            <a:solidFill>
              <a:srgbClr val="0F4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1" name="Oval 110">
            <a:extLst>
              <a:ext uri="{FF2B5EF4-FFF2-40B4-BE49-F238E27FC236}">
                <a16:creationId xmlns:a16="http://schemas.microsoft.com/office/drawing/2014/main" id="{4CFE38F3-7830-46D8-95EE-69DB62ED465D}"/>
              </a:ext>
            </a:extLst>
          </p:cNvPr>
          <p:cNvSpPr/>
          <p:nvPr/>
        </p:nvSpPr>
        <p:spPr>
          <a:xfrm>
            <a:off x="786751" y="2590066"/>
            <a:ext cx="93180" cy="93180"/>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TextBox 111">
            <a:extLst>
              <a:ext uri="{FF2B5EF4-FFF2-40B4-BE49-F238E27FC236}">
                <a16:creationId xmlns:a16="http://schemas.microsoft.com/office/drawing/2014/main" id="{65F62DC2-C651-4B22-B4CB-1846861868F6}"/>
              </a:ext>
            </a:extLst>
          </p:cNvPr>
          <p:cNvSpPr txBox="1"/>
          <p:nvPr/>
        </p:nvSpPr>
        <p:spPr>
          <a:xfrm>
            <a:off x="-24643" y="1932247"/>
            <a:ext cx="1769523" cy="338554"/>
          </a:xfrm>
          <a:prstGeom prst="rect">
            <a:avLst/>
          </a:prstGeom>
          <a:noFill/>
        </p:spPr>
        <p:txBody>
          <a:bodyPr wrap="square" rtlCol="0">
            <a:spAutoFit/>
          </a:bodyPr>
          <a:lstStyle/>
          <a:p>
            <a:pPr algn="ctr"/>
            <a:r>
              <a:rPr lang="en-US" sz="1600" b="1" dirty="0">
                <a:solidFill>
                  <a:srgbClr val="0F4602"/>
                </a:solidFill>
                <a:latin typeface="Century Gothic" panose="020B0502020202020204" pitchFamily="34" charset="0"/>
              </a:rPr>
              <a:t>$1.1 Billion</a:t>
            </a:r>
          </a:p>
        </p:txBody>
      </p:sp>
      <p:sp>
        <p:nvSpPr>
          <p:cNvPr id="113" name="TextBox 112">
            <a:extLst>
              <a:ext uri="{FF2B5EF4-FFF2-40B4-BE49-F238E27FC236}">
                <a16:creationId xmlns:a16="http://schemas.microsoft.com/office/drawing/2014/main" id="{44337E62-7F21-4CD3-9B0D-507A64DF7728}"/>
              </a:ext>
            </a:extLst>
          </p:cNvPr>
          <p:cNvSpPr txBox="1"/>
          <p:nvPr/>
        </p:nvSpPr>
        <p:spPr>
          <a:xfrm>
            <a:off x="0" y="2267248"/>
            <a:ext cx="2308703" cy="307777"/>
          </a:xfrm>
          <a:prstGeom prst="rect">
            <a:avLst/>
          </a:prstGeom>
          <a:noFill/>
        </p:spPr>
        <p:txBody>
          <a:bodyPr wrap="square" rtlCol="0">
            <a:spAutoFit/>
          </a:bodyPr>
          <a:lstStyle/>
          <a:p>
            <a:r>
              <a:rPr lang="en-US" sz="1400" dirty="0">
                <a:solidFill>
                  <a:schemeClr val="bg2">
                    <a:lumMod val="50000"/>
                  </a:schemeClr>
                </a:solidFill>
                <a:latin typeface="Century Gothic" panose="020B0502020202020204" pitchFamily="34" charset="0"/>
              </a:rPr>
              <a:t>AR- Driven Flood Event</a:t>
            </a:r>
          </a:p>
        </p:txBody>
      </p:sp>
      <p:sp>
        <p:nvSpPr>
          <p:cNvPr id="114" name="TextBox 113">
            <a:extLst>
              <a:ext uri="{FF2B5EF4-FFF2-40B4-BE49-F238E27FC236}">
                <a16:creationId xmlns:a16="http://schemas.microsoft.com/office/drawing/2014/main" id="{65F62DC2-C651-4B22-B4CB-1846861868F6}"/>
              </a:ext>
            </a:extLst>
          </p:cNvPr>
          <p:cNvSpPr txBox="1"/>
          <p:nvPr/>
        </p:nvSpPr>
        <p:spPr>
          <a:xfrm>
            <a:off x="946821" y="5331479"/>
            <a:ext cx="1840098" cy="338554"/>
          </a:xfrm>
          <a:prstGeom prst="rect">
            <a:avLst/>
          </a:prstGeom>
          <a:noFill/>
        </p:spPr>
        <p:txBody>
          <a:bodyPr wrap="square" rtlCol="0">
            <a:spAutoFit/>
          </a:bodyPr>
          <a:lstStyle/>
          <a:p>
            <a:pPr algn="ctr"/>
            <a:r>
              <a:rPr lang="en-US" sz="1600" b="1" dirty="0">
                <a:solidFill>
                  <a:srgbClr val="B27209"/>
                </a:solidFill>
                <a:latin typeface="Century Gothic" panose="020B0502020202020204" pitchFamily="34" charset="0"/>
              </a:rPr>
              <a:t>$1 Billion/Year</a:t>
            </a:r>
          </a:p>
        </p:txBody>
      </p:sp>
      <p:grpSp>
        <p:nvGrpSpPr>
          <p:cNvPr id="149" name="Group 148"/>
          <p:cNvGrpSpPr/>
          <p:nvPr/>
        </p:nvGrpSpPr>
        <p:grpSpPr>
          <a:xfrm>
            <a:off x="1522185" y="3338031"/>
            <a:ext cx="689372" cy="1380116"/>
            <a:chOff x="1522185" y="3275885"/>
            <a:chExt cx="689372" cy="1380116"/>
          </a:xfrm>
        </p:grpSpPr>
        <p:sp>
          <p:nvSpPr>
            <p:cNvPr id="115" name="Arc 114">
              <a:extLst>
                <a:ext uri="{FF2B5EF4-FFF2-40B4-BE49-F238E27FC236}">
                  <a16:creationId xmlns:a16="http://schemas.microsoft.com/office/drawing/2014/main" id="{AF54DAFC-72BF-4C18-B451-30110FC8EBCC}"/>
                </a:ext>
              </a:extLst>
            </p:cNvPr>
            <p:cNvSpPr/>
            <p:nvPr/>
          </p:nvSpPr>
          <p:spPr>
            <a:xfrm>
              <a:off x="1522185" y="3275885"/>
              <a:ext cx="689372" cy="68937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6" name="Oval 115">
              <a:extLst>
                <a:ext uri="{FF2B5EF4-FFF2-40B4-BE49-F238E27FC236}">
                  <a16:creationId xmlns:a16="http://schemas.microsoft.com/office/drawing/2014/main" id="{BADB8234-7655-4312-99D5-ACC91B4B894B}"/>
                </a:ext>
              </a:extLst>
            </p:cNvPr>
            <p:cNvSpPr/>
            <p:nvPr/>
          </p:nvSpPr>
          <p:spPr>
            <a:xfrm>
              <a:off x="1795433" y="3549134"/>
              <a:ext cx="142875" cy="142875"/>
            </a:xfrm>
            <a:prstGeom prst="ellipse">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Circle: Hollow 8">
              <a:extLst>
                <a:ext uri="{FF2B5EF4-FFF2-40B4-BE49-F238E27FC236}">
                  <a16:creationId xmlns:a16="http://schemas.microsoft.com/office/drawing/2014/main" id="{868629C6-9D56-44C4-A90C-D16F2E7AA94B}"/>
                </a:ext>
              </a:extLst>
            </p:cNvPr>
            <p:cNvSpPr/>
            <p:nvPr/>
          </p:nvSpPr>
          <p:spPr>
            <a:xfrm>
              <a:off x="1706136" y="3459836"/>
              <a:ext cx="321470" cy="321470"/>
            </a:xfrm>
            <a:prstGeom prst="donut">
              <a:avLst>
                <a:gd name="adj" fmla="val 5281"/>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8" name="Circle: Hollow 9">
              <a:extLst>
                <a:ext uri="{FF2B5EF4-FFF2-40B4-BE49-F238E27FC236}">
                  <a16:creationId xmlns:a16="http://schemas.microsoft.com/office/drawing/2014/main" id="{1E0E5245-3E9D-45CB-A2A2-78E37536928E}"/>
                </a:ext>
              </a:extLst>
            </p:cNvPr>
            <p:cNvSpPr/>
            <p:nvPr/>
          </p:nvSpPr>
          <p:spPr>
            <a:xfrm>
              <a:off x="1606482" y="3360182"/>
              <a:ext cx="520778" cy="520778"/>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119" name="Straight Connector 118">
              <a:extLst>
                <a:ext uri="{FF2B5EF4-FFF2-40B4-BE49-F238E27FC236}">
                  <a16:creationId xmlns:a16="http://schemas.microsoft.com/office/drawing/2014/main" id="{1B8353AA-1A28-4FAD-AF44-130B899BAAE4}"/>
                </a:ext>
              </a:extLst>
            </p:cNvPr>
            <p:cNvCxnSpPr>
              <a:cxnSpLocks/>
            </p:cNvCxnSpPr>
            <p:nvPr/>
          </p:nvCxnSpPr>
          <p:spPr>
            <a:xfrm flipV="1">
              <a:off x="1866871" y="3880961"/>
              <a:ext cx="0" cy="775040"/>
            </a:xfrm>
            <a:prstGeom prst="line">
              <a:avLst/>
            </a:prstGeom>
            <a:ln w="19050">
              <a:solidFill>
                <a:srgbClr val="997709"/>
              </a:solidFill>
            </a:ln>
          </p:spPr>
          <p:style>
            <a:lnRef idx="1">
              <a:schemeClr val="accent1"/>
            </a:lnRef>
            <a:fillRef idx="0">
              <a:schemeClr val="accent1"/>
            </a:fillRef>
            <a:effectRef idx="0">
              <a:schemeClr val="accent1"/>
            </a:effectRef>
            <a:fontRef idx="minor">
              <a:schemeClr val="tx1"/>
            </a:fontRef>
          </p:style>
        </p:cxnSp>
      </p:grpSp>
      <p:sp>
        <p:nvSpPr>
          <p:cNvPr id="120" name="TextBox 119">
            <a:extLst>
              <a:ext uri="{FF2B5EF4-FFF2-40B4-BE49-F238E27FC236}">
                <a16:creationId xmlns:a16="http://schemas.microsoft.com/office/drawing/2014/main" id="{65F62DC2-C651-4B22-B4CB-1846861868F6}"/>
              </a:ext>
            </a:extLst>
          </p:cNvPr>
          <p:cNvSpPr txBox="1"/>
          <p:nvPr/>
        </p:nvSpPr>
        <p:spPr>
          <a:xfrm>
            <a:off x="1249610" y="3093584"/>
            <a:ext cx="1136540" cy="307777"/>
          </a:xfrm>
          <a:prstGeom prst="rect">
            <a:avLst/>
          </a:prstGeom>
          <a:noFill/>
        </p:spPr>
        <p:txBody>
          <a:bodyPr wrap="square" rtlCol="0">
            <a:spAutoFit/>
          </a:bodyPr>
          <a:lstStyle/>
          <a:p>
            <a:pPr algn="ctr"/>
            <a:r>
              <a:rPr lang="en-US" sz="1400" b="1" dirty="0">
                <a:solidFill>
                  <a:srgbClr val="B27209"/>
                </a:solidFill>
                <a:latin typeface="Century Gothic" panose="020B0502020202020204" pitchFamily="34" charset="0"/>
              </a:rPr>
              <a:t>1986-1992</a:t>
            </a:r>
          </a:p>
        </p:txBody>
      </p:sp>
      <p:sp>
        <p:nvSpPr>
          <p:cNvPr id="121" name="Oval 120">
            <a:extLst>
              <a:ext uri="{FF2B5EF4-FFF2-40B4-BE49-F238E27FC236}">
                <a16:creationId xmlns:a16="http://schemas.microsoft.com/office/drawing/2014/main" id="{4CFE38F3-7830-46D8-95EE-69DB62ED465D}"/>
              </a:ext>
            </a:extLst>
          </p:cNvPr>
          <p:cNvSpPr/>
          <p:nvPr/>
        </p:nvSpPr>
        <p:spPr>
          <a:xfrm>
            <a:off x="1811402" y="4637874"/>
            <a:ext cx="93180" cy="93180"/>
          </a:xfrm>
          <a:prstGeom prst="ellipse">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2" name="Straight Connector 121">
            <a:extLst>
              <a:ext uri="{FF2B5EF4-FFF2-40B4-BE49-F238E27FC236}">
                <a16:creationId xmlns:a16="http://schemas.microsoft.com/office/drawing/2014/main" id="{3FE4C8AC-856E-47A1-86C3-D3143F6DF56B}"/>
              </a:ext>
            </a:extLst>
          </p:cNvPr>
          <p:cNvCxnSpPr>
            <a:cxnSpLocks/>
          </p:cNvCxnSpPr>
          <p:nvPr/>
        </p:nvCxnSpPr>
        <p:spPr>
          <a:xfrm>
            <a:off x="1118735" y="5280223"/>
            <a:ext cx="1536649" cy="0"/>
          </a:xfrm>
          <a:prstGeom prst="line">
            <a:avLst/>
          </a:prstGeom>
          <a:ln w="19050">
            <a:solidFill>
              <a:srgbClr val="AE741D"/>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44337E62-7F21-4CD3-9B0D-507A64DF7728}"/>
              </a:ext>
            </a:extLst>
          </p:cNvPr>
          <p:cNvSpPr txBox="1"/>
          <p:nvPr/>
        </p:nvSpPr>
        <p:spPr>
          <a:xfrm>
            <a:off x="1404588" y="4968298"/>
            <a:ext cx="1331627" cy="307777"/>
          </a:xfrm>
          <a:prstGeom prst="rect">
            <a:avLst/>
          </a:prstGeom>
          <a:noFill/>
        </p:spPr>
        <p:txBody>
          <a:bodyPr wrap="square" rtlCol="0">
            <a:spAutoFit/>
          </a:bodyPr>
          <a:lstStyle/>
          <a:p>
            <a:r>
              <a:rPr lang="en-US" sz="1400" dirty="0">
                <a:solidFill>
                  <a:schemeClr val="bg2">
                    <a:lumMod val="50000"/>
                  </a:schemeClr>
                </a:solidFill>
                <a:latin typeface="Century Gothic" panose="020B0502020202020204" pitchFamily="34" charset="0"/>
              </a:rPr>
              <a:t>Drought</a:t>
            </a:r>
          </a:p>
        </p:txBody>
      </p:sp>
      <p:sp>
        <p:nvSpPr>
          <p:cNvPr id="125" name="TextBox 124">
            <a:extLst>
              <a:ext uri="{FF2B5EF4-FFF2-40B4-BE49-F238E27FC236}">
                <a16:creationId xmlns:a16="http://schemas.microsoft.com/office/drawing/2014/main" id="{44337E62-7F21-4CD3-9B0D-507A64DF7728}"/>
              </a:ext>
            </a:extLst>
          </p:cNvPr>
          <p:cNvSpPr txBox="1"/>
          <p:nvPr/>
        </p:nvSpPr>
        <p:spPr>
          <a:xfrm>
            <a:off x="4171316" y="4921708"/>
            <a:ext cx="1331627" cy="307777"/>
          </a:xfrm>
          <a:prstGeom prst="rect">
            <a:avLst/>
          </a:prstGeom>
          <a:noFill/>
        </p:spPr>
        <p:txBody>
          <a:bodyPr wrap="square" rtlCol="0">
            <a:spAutoFit/>
          </a:bodyPr>
          <a:lstStyle/>
          <a:p>
            <a:r>
              <a:rPr lang="en-US" sz="1400" dirty="0">
                <a:solidFill>
                  <a:schemeClr val="bg2">
                    <a:lumMod val="50000"/>
                  </a:schemeClr>
                </a:solidFill>
                <a:latin typeface="Century Gothic" panose="020B0502020202020204" pitchFamily="34" charset="0"/>
              </a:rPr>
              <a:t>Drought</a:t>
            </a:r>
          </a:p>
        </p:txBody>
      </p:sp>
      <p:grpSp>
        <p:nvGrpSpPr>
          <p:cNvPr id="150" name="Group 149"/>
          <p:cNvGrpSpPr/>
          <p:nvPr/>
        </p:nvGrpSpPr>
        <p:grpSpPr>
          <a:xfrm>
            <a:off x="8730574" y="3307489"/>
            <a:ext cx="689372" cy="1380116"/>
            <a:chOff x="8730574" y="3280855"/>
            <a:chExt cx="689372" cy="1380116"/>
          </a:xfrm>
        </p:grpSpPr>
        <p:sp>
          <p:nvSpPr>
            <p:cNvPr id="126" name="Arc 125">
              <a:extLst>
                <a:ext uri="{FF2B5EF4-FFF2-40B4-BE49-F238E27FC236}">
                  <a16:creationId xmlns:a16="http://schemas.microsoft.com/office/drawing/2014/main" id="{AF54DAFC-72BF-4C18-B451-30110FC8EBCC}"/>
                </a:ext>
              </a:extLst>
            </p:cNvPr>
            <p:cNvSpPr/>
            <p:nvPr/>
          </p:nvSpPr>
          <p:spPr>
            <a:xfrm>
              <a:off x="8730574" y="3280855"/>
              <a:ext cx="689372" cy="68937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27" name="Oval 126">
              <a:extLst>
                <a:ext uri="{FF2B5EF4-FFF2-40B4-BE49-F238E27FC236}">
                  <a16:creationId xmlns:a16="http://schemas.microsoft.com/office/drawing/2014/main" id="{BADB8234-7655-4312-99D5-ACC91B4B894B}"/>
                </a:ext>
              </a:extLst>
            </p:cNvPr>
            <p:cNvSpPr/>
            <p:nvPr/>
          </p:nvSpPr>
          <p:spPr>
            <a:xfrm>
              <a:off x="9003822" y="3554104"/>
              <a:ext cx="142875" cy="142875"/>
            </a:xfrm>
            <a:prstGeom prst="ellipse">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8" name="Circle: Hollow 8">
              <a:extLst>
                <a:ext uri="{FF2B5EF4-FFF2-40B4-BE49-F238E27FC236}">
                  <a16:creationId xmlns:a16="http://schemas.microsoft.com/office/drawing/2014/main" id="{868629C6-9D56-44C4-A90C-D16F2E7AA94B}"/>
                </a:ext>
              </a:extLst>
            </p:cNvPr>
            <p:cNvSpPr/>
            <p:nvPr/>
          </p:nvSpPr>
          <p:spPr>
            <a:xfrm>
              <a:off x="8914525" y="3464806"/>
              <a:ext cx="321470" cy="321470"/>
            </a:xfrm>
            <a:prstGeom prst="donut">
              <a:avLst>
                <a:gd name="adj" fmla="val 5281"/>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9" name="Circle: Hollow 9">
              <a:extLst>
                <a:ext uri="{FF2B5EF4-FFF2-40B4-BE49-F238E27FC236}">
                  <a16:creationId xmlns:a16="http://schemas.microsoft.com/office/drawing/2014/main" id="{1E0E5245-3E9D-45CB-A2A2-78E37536928E}"/>
                </a:ext>
              </a:extLst>
            </p:cNvPr>
            <p:cNvSpPr/>
            <p:nvPr/>
          </p:nvSpPr>
          <p:spPr>
            <a:xfrm>
              <a:off x="8814871" y="3365152"/>
              <a:ext cx="520778" cy="520778"/>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130" name="Straight Connector 129">
              <a:extLst>
                <a:ext uri="{FF2B5EF4-FFF2-40B4-BE49-F238E27FC236}">
                  <a16:creationId xmlns:a16="http://schemas.microsoft.com/office/drawing/2014/main" id="{1B8353AA-1A28-4FAD-AF44-130B899BAAE4}"/>
                </a:ext>
              </a:extLst>
            </p:cNvPr>
            <p:cNvCxnSpPr>
              <a:cxnSpLocks/>
            </p:cNvCxnSpPr>
            <p:nvPr/>
          </p:nvCxnSpPr>
          <p:spPr>
            <a:xfrm flipV="1">
              <a:off x="9075260" y="3885931"/>
              <a:ext cx="0" cy="775040"/>
            </a:xfrm>
            <a:prstGeom prst="line">
              <a:avLst/>
            </a:prstGeom>
            <a:ln w="19050">
              <a:solidFill>
                <a:srgbClr val="997709"/>
              </a:solidFill>
            </a:ln>
          </p:spPr>
          <p:style>
            <a:lnRef idx="1">
              <a:schemeClr val="accent1"/>
            </a:lnRef>
            <a:fillRef idx="0">
              <a:schemeClr val="accent1"/>
            </a:fillRef>
            <a:effectRef idx="0">
              <a:schemeClr val="accent1"/>
            </a:effectRef>
            <a:fontRef idx="minor">
              <a:schemeClr val="tx1"/>
            </a:fontRef>
          </p:style>
        </p:cxnSp>
      </p:grpSp>
      <p:sp>
        <p:nvSpPr>
          <p:cNvPr id="131" name="TextBox 130">
            <a:extLst>
              <a:ext uri="{FF2B5EF4-FFF2-40B4-BE49-F238E27FC236}">
                <a16:creationId xmlns:a16="http://schemas.microsoft.com/office/drawing/2014/main" id="{65F62DC2-C651-4B22-B4CB-1846861868F6}"/>
              </a:ext>
            </a:extLst>
          </p:cNvPr>
          <p:cNvSpPr txBox="1"/>
          <p:nvPr/>
        </p:nvSpPr>
        <p:spPr>
          <a:xfrm>
            <a:off x="8451521" y="3047939"/>
            <a:ext cx="1136540" cy="307777"/>
          </a:xfrm>
          <a:prstGeom prst="rect">
            <a:avLst/>
          </a:prstGeom>
          <a:noFill/>
        </p:spPr>
        <p:txBody>
          <a:bodyPr wrap="square" rtlCol="0">
            <a:spAutoFit/>
          </a:bodyPr>
          <a:lstStyle/>
          <a:p>
            <a:pPr algn="ctr"/>
            <a:r>
              <a:rPr lang="en-US" sz="1400" b="1" dirty="0">
                <a:solidFill>
                  <a:srgbClr val="B27209"/>
                </a:solidFill>
                <a:latin typeface="Century Gothic" panose="020B0502020202020204" pitchFamily="34" charset="0"/>
              </a:rPr>
              <a:t>2020-2022</a:t>
            </a:r>
          </a:p>
        </p:txBody>
      </p:sp>
      <p:sp>
        <p:nvSpPr>
          <p:cNvPr id="132" name="Oval 131">
            <a:extLst>
              <a:ext uri="{FF2B5EF4-FFF2-40B4-BE49-F238E27FC236}">
                <a16:creationId xmlns:a16="http://schemas.microsoft.com/office/drawing/2014/main" id="{4CFE38F3-7830-46D8-95EE-69DB62ED465D}"/>
              </a:ext>
            </a:extLst>
          </p:cNvPr>
          <p:cNvSpPr/>
          <p:nvPr/>
        </p:nvSpPr>
        <p:spPr>
          <a:xfrm>
            <a:off x="9019791" y="4623259"/>
            <a:ext cx="93180" cy="93180"/>
          </a:xfrm>
          <a:prstGeom prst="ellipse">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TextBox 135">
            <a:extLst>
              <a:ext uri="{FF2B5EF4-FFF2-40B4-BE49-F238E27FC236}">
                <a16:creationId xmlns:a16="http://schemas.microsoft.com/office/drawing/2014/main" id="{65F62DC2-C651-4B22-B4CB-1846861868F6}"/>
              </a:ext>
            </a:extLst>
          </p:cNvPr>
          <p:cNvSpPr txBox="1"/>
          <p:nvPr/>
        </p:nvSpPr>
        <p:spPr>
          <a:xfrm>
            <a:off x="3715796" y="5341615"/>
            <a:ext cx="1840098" cy="338554"/>
          </a:xfrm>
          <a:prstGeom prst="rect">
            <a:avLst/>
          </a:prstGeom>
          <a:noFill/>
        </p:spPr>
        <p:txBody>
          <a:bodyPr wrap="square" rtlCol="0">
            <a:spAutoFit/>
          </a:bodyPr>
          <a:lstStyle/>
          <a:p>
            <a:pPr algn="ctr"/>
            <a:r>
              <a:rPr lang="en-US" sz="1600" b="1" dirty="0">
                <a:solidFill>
                  <a:srgbClr val="B27209"/>
                </a:solidFill>
                <a:latin typeface="Century Gothic" panose="020B0502020202020204" pitchFamily="34" charset="0"/>
              </a:rPr>
              <a:t>$1 Billion/Year</a:t>
            </a:r>
          </a:p>
        </p:txBody>
      </p:sp>
      <p:sp>
        <p:nvSpPr>
          <p:cNvPr id="137" name="Arc 136">
            <a:extLst>
              <a:ext uri="{FF2B5EF4-FFF2-40B4-BE49-F238E27FC236}">
                <a16:creationId xmlns:a16="http://schemas.microsoft.com/office/drawing/2014/main" id="{AF54DAFC-72BF-4C18-B451-30110FC8EBCC}"/>
              </a:ext>
            </a:extLst>
          </p:cNvPr>
          <p:cNvSpPr/>
          <p:nvPr/>
        </p:nvSpPr>
        <p:spPr>
          <a:xfrm>
            <a:off x="5899337" y="3325005"/>
            <a:ext cx="689372" cy="68937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8" name="Oval 137">
            <a:extLst>
              <a:ext uri="{FF2B5EF4-FFF2-40B4-BE49-F238E27FC236}">
                <a16:creationId xmlns:a16="http://schemas.microsoft.com/office/drawing/2014/main" id="{BADB8234-7655-4312-99D5-ACC91B4B894B}"/>
              </a:ext>
            </a:extLst>
          </p:cNvPr>
          <p:cNvSpPr/>
          <p:nvPr/>
        </p:nvSpPr>
        <p:spPr>
          <a:xfrm>
            <a:off x="6172585" y="3598254"/>
            <a:ext cx="142875" cy="142875"/>
          </a:xfrm>
          <a:prstGeom prst="ellipse">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9" name="Circle: Hollow 8">
            <a:extLst>
              <a:ext uri="{FF2B5EF4-FFF2-40B4-BE49-F238E27FC236}">
                <a16:creationId xmlns:a16="http://schemas.microsoft.com/office/drawing/2014/main" id="{868629C6-9D56-44C4-A90C-D16F2E7AA94B}"/>
              </a:ext>
            </a:extLst>
          </p:cNvPr>
          <p:cNvSpPr/>
          <p:nvPr/>
        </p:nvSpPr>
        <p:spPr>
          <a:xfrm>
            <a:off x="6083288" y="3508956"/>
            <a:ext cx="321470" cy="321470"/>
          </a:xfrm>
          <a:prstGeom prst="donut">
            <a:avLst>
              <a:gd name="adj" fmla="val 5281"/>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0" name="Circle: Hollow 9">
            <a:extLst>
              <a:ext uri="{FF2B5EF4-FFF2-40B4-BE49-F238E27FC236}">
                <a16:creationId xmlns:a16="http://schemas.microsoft.com/office/drawing/2014/main" id="{1E0E5245-3E9D-45CB-A2A2-78E37536928E}"/>
              </a:ext>
            </a:extLst>
          </p:cNvPr>
          <p:cNvSpPr/>
          <p:nvPr/>
        </p:nvSpPr>
        <p:spPr>
          <a:xfrm>
            <a:off x="5983634" y="3409302"/>
            <a:ext cx="520778" cy="520778"/>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141" name="Straight Connector 140">
            <a:extLst>
              <a:ext uri="{FF2B5EF4-FFF2-40B4-BE49-F238E27FC236}">
                <a16:creationId xmlns:a16="http://schemas.microsoft.com/office/drawing/2014/main" id="{1B8353AA-1A28-4FAD-AF44-130B899BAAE4}"/>
              </a:ext>
            </a:extLst>
          </p:cNvPr>
          <p:cNvCxnSpPr>
            <a:cxnSpLocks/>
          </p:cNvCxnSpPr>
          <p:nvPr/>
        </p:nvCxnSpPr>
        <p:spPr>
          <a:xfrm flipV="1">
            <a:off x="6244023" y="3930081"/>
            <a:ext cx="0" cy="775040"/>
          </a:xfrm>
          <a:prstGeom prst="line">
            <a:avLst/>
          </a:prstGeom>
          <a:ln w="19050">
            <a:solidFill>
              <a:srgbClr val="997709"/>
            </a:solidFill>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65F62DC2-C651-4B22-B4CB-1846861868F6}"/>
              </a:ext>
            </a:extLst>
          </p:cNvPr>
          <p:cNvSpPr txBox="1"/>
          <p:nvPr/>
        </p:nvSpPr>
        <p:spPr>
          <a:xfrm>
            <a:off x="5647729" y="3049445"/>
            <a:ext cx="1136540" cy="307777"/>
          </a:xfrm>
          <a:prstGeom prst="rect">
            <a:avLst/>
          </a:prstGeom>
          <a:noFill/>
        </p:spPr>
        <p:txBody>
          <a:bodyPr wrap="square" rtlCol="0">
            <a:spAutoFit/>
          </a:bodyPr>
          <a:lstStyle/>
          <a:p>
            <a:pPr algn="ctr"/>
            <a:r>
              <a:rPr lang="en-US" sz="1400" b="1" dirty="0">
                <a:solidFill>
                  <a:srgbClr val="B27209"/>
                </a:solidFill>
                <a:latin typeface="Century Gothic" panose="020B0502020202020204" pitchFamily="34" charset="0"/>
              </a:rPr>
              <a:t>2012-2016</a:t>
            </a:r>
          </a:p>
        </p:txBody>
      </p:sp>
      <p:sp>
        <p:nvSpPr>
          <p:cNvPr id="143" name="Oval 142">
            <a:extLst>
              <a:ext uri="{FF2B5EF4-FFF2-40B4-BE49-F238E27FC236}">
                <a16:creationId xmlns:a16="http://schemas.microsoft.com/office/drawing/2014/main" id="{4CFE38F3-7830-46D8-95EE-69DB62ED465D}"/>
              </a:ext>
            </a:extLst>
          </p:cNvPr>
          <p:cNvSpPr/>
          <p:nvPr/>
        </p:nvSpPr>
        <p:spPr>
          <a:xfrm>
            <a:off x="6188554" y="4614141"/>
            <a:ext cx="93180" cy="93180"/>
          </a:xfrm>
          <a:prstGeom prst="ellipse">
            <a:avLst/>
          </a:prstGeom>
          <a:solidFill>
            <a:srgbClr val="A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4" name="Straight Connector 143">
            <a:extLst>
              <a:ext uri="{FF2B5EF4-FFF2-40B4-BE49-F238E27FC236}">
                <a16:creationId xmlns:a16="http://schemas.microsoft.com/office/drawing/2014/main" id="{3FE4C8AC-856E-47A1-86C3-D3143F6DF56B}"/>
              </a:ext>
            </a:extLst>
          </p:cNvPr>
          <p:cNvCxnSpPr>
            <a:cxnSpLocks/>
          </p:cNvCxnSpPr>
          <p:nvPr/>
        </p:nvCxnSpPr>
        <p:spPr>
          <a:xfrm>
            <a:off x="5495887" y="5276075"/>
            <a:ext cx="1536649" cy="0"/>
          </a:xfrm>
          <a:prstGeom prst="line">
            <a:avLst/>
          </a:prstGeom>
          <a:ln w="19050">
            <a:solidFill>
              <a:srgbClr val="AE741D"/>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44337E62-7F21-4CD3-9B0D-507A64DF7728}"/>
              </a:ext>
            </a:extLst>
          </p:cNvPr>
          <p:cNvSpPr txBox="1"/>
          <p:nvPr/>
        </p:nvSpPr>
        <p:spPr>
          <a:xfrm>
            <a:off x="5850931" y="4921708"/>
            <a:ext cx="1331627" cy="307777"/>
          </a:xfrm>
          <a:prstGeom prst="rect">
            <a:avLst/>
          </a:prstGeom>
          <a:noFill/>
        </p:spPr>
        <p:txBody>
          <a:bodyPr wrap="square" rtlCol="0">
            <a:spAutoFit/>
          </a:bodyPr>
          <a:lstStyle/>
          <a:p>
            <a:r>
              <a:rPr lang="en-US" sz="1400" dirty="0">
                <a:solidFill>
                  <a:schemeClr val="bg2">
                    <a:lumMod val="50000"/>
                  </a:schemeClr>
                </a:solidFill>
                <a:latin typeface="Century Gothic" panose="020B0502020202020204" pitchFamily="34" charset="0"/>
              </a:rPr>
              <a:t>Drought</a:t>
            </a:r>
          </a:p>
        </p:txBody>
      </p:sp>
      <p:sp>
        <p:nvSpPr>
          <p:cNvPr id="146" name="TextBox 145">
            <a:extLst>
              <a:ext uri="{FF2B5EF4-FFF2-40B4-BE49-F238E27FC236}">
                <a16:creationId xmlns:a16="http://schemas.microsoft.com/office/drawing/2014/main" id="{65F62DC2-C651-4B22-B4CB-1846861868F6}"/>
              </a:ext>
            </a:extLst>
          </p:cNvPr>
          <p:cNvSpPr txBox="1"/>
          <p:nvPr/>
        </p:nvSpPr>
        <p:spPr>
          <a:xfrm>
            <a:off x="5395411" y="5341615"/>
            <a:ext cx="1840098" cy="338554"/>
          </a:xfrm>
          <a:prstGeom prst="rect">
            <a:avLst/>
          </a:prstGeom>
          <a:noFill/>
        </p:spPr>
        <p:txBody>
          <a:bodyPr wrap="square" rtlCol="0">
            <a:spAutoFit/>
          </a:bodyPr>
          <a:lstStyle/>
          <a:p>
            <a:pPr algn="ctr"/>
            <a:r>
              <a:rPr lang="en-US" sz="1600" b="1" dirty="0">
                <a:solidFill>
                  <a:srgbClr val="B27209"/>
                </a:solidFill>
                <a:latin typeface="Century Gothic" panose="020B0502020202020204" pitchFamily="34" charset="0"/>
              </a:rPr>
              <a:t>$10 Billion</a:t>
            </a:r>
          </a:p>
        </p:txBody>
      </p:sp>
      <p:sp>
        <p:nvSpPr>
          <p:cNvPr id="155" name="Title 154"/>
          <p:cNvSpPr>
            <a:spLocks noGrp="1"/>
          </p:cNvSpPr>
          <p:nvPr>
            <p:ph type="title"/>
          </p:nvPr>
        </p:nvSpPr>
        <p:spPr/>
        <p:txBody>
          <a:bodyPr>
            <a:normAutofit/>
          </a:bodyPr>
          <a:lstStyle/>
          <a:p>
            <a:r>
              <a:rPr lang="en-US" sz="3600" b="1" dirty="0">
                <a:latin typeface="Leelawadee" panose="020B0502040204020203" pitchFamily="34" charset="-34"/>
                <a:cs typeface="Leelawadee" panose="020B0502040204020203" pitchFamily="34" charset="-34"/>
              </a:rPr>
              <a:t>Prominent Extremes and Economic Impacts</a:t>
            </a:r>
          </a:p>
        </p:txBody>
      </p:sp>
      <p:cxnSp>
        <p:nvCxnSpPr>
          <p:cNvPr id="156" name="Straight Connector 155">
            <a:extLst>
              <a:ext uri="{FF2B5EF4-FFF2-40B4-BE49-F238E27FC236}">
                <a16:creationId xmlns:a16="http://schemas.microsoft.com/office/drawing/2014/main" id="{3FE4C8AC-856E-47A1-86C3-D3143F6DF56B}"/>
              </a:ext>
            </a:extLst>
          </p:cNvPr>
          <p:cNvCxnSpPr>
            <a:cxnSpLocks/>
          </p:cNvCxnSpPr>
          <p:nvPr/>
        </p:nvCxnSpPr>
        <p:spPr>
          <a:xfrm>
            <a:off x="8378372" y="5276075"/>
            <a:ext cx="1536649" cy="0"/>
          </a:xfrm>
          <a:prstGeom prst="line">
            <a:avLst/>
          </a:prstGeom>
          <a:ln w="19050">
            <a:solidFill>
              <a:srgbClr val="AE741D"/>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44337E62-7F21-4CD3-9B0D-507A64DF7728}"/>
              </a:ext>
            </a:extLst>
          </p:cNvPr>
          <p:cNvSpPr txBox="1"/>
          <p:nvPr/>
        </p:nvSpPr>
        <p:spPr>
          <a:xfrm>
            <a:off x="8626226" y="4960505"/>
            <a:ext cx="1331627" cy="307777"/>
          </a:xfrm>
          <a:prstGeom prst="rect">
            <a:avLst/>
          </a:prstGeom>
          <a:noFill/>
        </p:spPr>
        <p:txBody>
          <a:bodyPr wrap="square" rtlCol="0">
            <a:spAutoFit/>
          </a:bodyPr>
          <a:lstStyle/>
          <a:p>
            <a:r>
              <a:rPr lang="en-US" sz="1400" dirty="0">
                <a:solidFill>
                  <a:schemeClr val="bg2">
                    <a:lumMod val="50000"/>
                  </a:schemeClr>
                </a:solidFill>
                <a:latin typeface="Century Gothic" panose="020B0502020202020204" pitchFamily="34" charset="0"/>
              </a:rPr>
              <a:t>Drought</a:t>
            </a:r>
          </a:p>
        </p:txBody>
      </p:sp>
      <p:sp>
        <p:nvSpPr>
          <p:cNvPr id="158" name="TextBox 157">
            <a:extLst>
              <a:ext uri="{FF2B5EF4-FFF2-40B4-BE49-F238E27FC236}">
                <a16:creationId xmlns:a16="http://schemas.microsoft.com/office/drawing/2014/main" id="{65F62DC2-C651-4B22-B4CB-1846861868F6}"/>
              </a:ext>
            </a:extLst>
          </p:cNvPr>
          <p:cNvSpPr txBox="1"/>
          <p:nvPr/>
        </p:nvSpPr>
        <p:spPr>
          <a:xfrm>
            <a:off x="8250094" y="5328740"/>
            <a:ext cx="1840098" cy="338554"/>
          </a:xfrm>
          <a:prstGeom prst="rect">
            <a:avLst/>
          </a:prstGeom>
          <a:noFill/>
        </p:spPr>
        <p:txBody>
          <a:bodyPr wrap="square" rtlCol="0">
            <a:spAutoFit/>
          </a:bodyPr>
          <a:lstStyle/>
          <a:p>
            <a:pPr algn="ctr"/>
            <a:r>
              <a:rPr lang="en-US" sz="1600" b="1" dirty="0">
                <a:solidFill>
                  <a:srgbClr val="B27209"/>
                </a:solidFill>
                <a:latin typeface="Century Gothic" panose="020B0502020202020204" pitchFamily="34" charset="0"/>
              </a:rPr>
              <a:t>&gt;$1 Billion/Year</a:t>
            </a:r>
          </a:p>
        </p:txBody>
      </p:sp>
      <p:sp>
        <p:nvSpPr>
          <p:cNvPr id="3" name="Rectangle 2">
            <a:extLst>
              <a:ext uri="{FF2B5EF4-FFF2-40B4-BE49-F238E27FC236}">
                <a16:creationId xmlns:a16="http://schemas.microsoft.com/office/drawing/2014/main" id="{EDBD83A2-37FF-4CDA-CFAD-6F11D4B246C3}"/>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
        <p:nvSpPr>
          <p:cNvPr id="2" name="Slide Number Placeholder 1"/>
          <p:cNvSpPr>
            <a:spLocks noGrp="1"/>
          </p:cNvSpPr>
          <p:nvPr>
            <p:ph type="sldNum" sz="quarter" idx="12"/>
          </p:nvPr>
        </p:nvSpPr>
        <p:spPr/>
        <p:txBody>
          <a:bodyPr/>
          <a:lstStyle/>
          <a:p>
            <a:fld id="{55ABA3D6-5E15-46F7-86C9-F713C81DA68A}" type="slidenum">
              <a:rPr lang="en-US" smtClean="0"/>
              <a:t>2</a:t>
            </a:fld>
            <a:endParaRPr lang="en-US"/>
          </a:p>
        </p:txBody>
      </p:sp>
    </p:spTree>
    <p:extLst>
      <p:ext uri="{BB962C8B-B14F-4D97-AF65-F5344CB8AC3E}">
        <p14:creationId xmlns:p14="http://schemas.microsoft.com/office/powerpoint/2010/main" val="136088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20</a:t>
            </a:fld>
            <a:endParaRPr lang="en-US"/>
          </a:p>
        </p:txBody>
      </p:sp>
      <p:pic>
        <p:nvPicPr>
          <p:cNvPr id="2" name="Picture 1">
            <a:extLst>
              <a:ext uri="{FF2B5EF4-FFF2-40B4-BE49-F238E27FC236}">
                <a16:creationId xmlns:a16="http://schemas.microsoft.com/office/drawing/2014/main" id="{D3EEB8A6-2E92-8379-ADF7-CB517B2E314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3AEE687-858D-5B00-25B8-D78784E0E5E4}"/>
              </a:ext>
            </a:extLst>
          </p:cNvPr>
          <p:cNvPicPr>
            <a:picLocks noChangeAspect="1"/>
          </p:cNvPicPr>
          <p:nvPr/>
        </p:nvPicPr>
        <p:blipFill>
          <a:blip r:embed="rId3"/>
          <a:stretch>
            <a:fillRect/>
          </a:stretch>
        </p:blipFill>
        <p:spPr>
          <a:xfrm>
            <a:off x="154379" y="271113"/>
            <a:ext cx="4387170" cy="5745285"/>
          </a:xfrm>
          <a:prstGeom prst="rect">
            <a:avLst/>
          </a:prstGeom>
        </p:spPr>
      </p:pic>
      <p:sp>
        <p:nvSpPr>
          <p:cNvPr id="6" name="Rectangle 5">
            <a:extLst>
              <a:ext uri="{FF2B5EF4-FFF2-40B4-BE49-F238E27FC236}">
                <a16:creationId xmlns:a16="http://schemas.microsoft.com/office/drawing/2014/main" id="{DFDF4392-19D7-653B-8B65-DD2FD98C2BF5}"/>
              </a:ext>
            </a:extLst>
          </p:cNvPr>
          <p:cNvSpPr/>
          <p:nvPr/>
        </p:nvSpPr>
        <p:spPr>
          <a:xfrm>
            <a:off x="472273" y="1187533"/>
            <a:ext cx="1024018" cy="676893"/>
          </a:xfrm>
          <a:prstGeom prst="rect">
            <a:avLst/>
          </a:prstGeom>
          <a:noFill/>
          <a:ln w="762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6A068"/>
              </a:solidFill>
            </a:endParaRPr>
          </a:p>
        </p:txBody>
      </p:sp>
      <p:sp>
        <p:nvSpPr>
          <p:cNvPr id="7" name="TextBox 6">
            <a:extLst>
              <a:ext uri="{FF2B5EF4-FFF2-40B4-BE49-F238E27FC236}">
                <a16:creationId xmlns:a16="http://schemas.microsoft.com/office/drawing/2014/main" id="{1A53E235-0C53-B95E-E539-058AF3B53667}"/>
              </a:ext>
            </a:extLst>
          </p:cNvPr>
          <p:cNvSpPr txBox="1"/>
          <p:nvPr/>
        </p:nvSpPr>
        <p:spPr>
          <a:xfrm>
            <a:off x="9982200" y="6356350"/>
            <a:ext cx="2039510" cy="400110"/>
          </a:xfrm>
          <a:prstGeom prst="rect">
            <a:avLst/>
          </a:prstGeom>
          <a:solidFill>
            <a:schemeClr val="bg1">
              <a:lumMod val="50000"/>
            </a:schemeClr>
          </a:solidFill>
          <a:ln>
            <a:noFill/>
          </a:ln>
        </p:spPr>
        <p:txBody>
          <a:bodyPr wrap="square" rtlCol="0">
            <a:spAutoFit/>
          </a:bodyPr>
          <a:lstStyle/>
          <a:p>
            <a:pPr algn="ctr"/>
            <a:r>
              <a:rPr lang="en-US" sz="2000" b="1" i="1" dirty="0">
                <a:solidFill>
                  <a:schemeClr val="bg1"/>
                </a:solidFill>
                <a:latin typeface="Leelawadee" panose="020B0502040204020203" pitchFamily="34" charset="-34"/>
                <a:cs typeface="Leelawadee" panose="020B0502040204020203" pitchFamily="34" charset="-34"/>
              </a:rPr>
              <a:t>Lake Oroville </a:t>
            </a:r>
          </a:p>
        </p:txBody>
      </p:sp>
      <p:sp>
        <p:nvSpPr>
          <p:cNvPr id="8" name="TextBox 7"/>
          <p:cNvSpPr txBox="1"/>
          <p:nvPr/>
        </p:nvSpPr>
        <p:spPr>
          <a:xfrm>
            <a:off x="-18629" y="6616104"/>
            <a:ext cx="5273917"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S</a:t>
            </a:r>
            <a:r>
              <a:rPr lang="en-US" sz="1400" i="1" dirty="0" smtClean="0">
                <a:solidFill>
                  <a:schemeClr val="bg1"/>
                </a:solidFill>
                <a:latin typeface="Corbel Light" panose="020B0303020204020204" pitchFamily="34" charset="0"/>
              </a:rPr>
              <a:t>ource: Josh </a:t>
            </a:r>
            <a:r>
              <a:rPr lang="en-US" sz="1400" i="1" dirty="0" err="1" smtClean="0">
                <a:solidFill>
                  <a:schemeClr val="bg1"/>
                </a:solidFill>
                <a:latin typeface="Corbel Light" panose="020B0303020204020204" pitchFamily="34" charset="0"/>
              </a:rPr>
              <a:t>Edelso</a:t>
            </a:r>
            <a:r>
              <a:rPr lang="en-US" sz="1400" i="1" dirty="0" err="1" smtClean="0">
                <a:solidFill>
                  <a:schemeClr val="bg1"/>
                </a:solidFill>
                <a:latin typeface="Corbel Light" panose="020B0303020204020204" pitchFamily="34" charset="0"/>
              </a:rPr>
              <a:t>n</a:t>
            </a:r>
            <a:r>
              <a:rPr lang="en-US" sz="1400" i="1" dirty="0" smtClean="0">
                <a:solidFill>
                  <a:schemeClr val="bg1"/>
                </a:solidFill>
                <a:latin typeface="Corbel Light" panose="020B0303020204020204" pitchFamily="34" charset="0"/>
              </a:rPr>
              <a:t>/AFP/Getty Images</a:t>
            </a:r>
            <a:endParaRPr lang="en-US" sz="1400" i="1" dirty="0">
              <a:solidFill>
                <a:schemeClr val="bg1"/>
              </a:solidFill>
              <a:latin typeface="Corbel Light" panose="020B0303020204020204" pitchFamily="34" charset="0"/>
            </a:endParaRPr>
          </a:p>
        </p:txBody>
      </p:sp>
    </p:spTree>
    <p:extLst>
      <p:ext uri="{BB962C8B-B14F-4D97-AF65-F5344CB8AC3E}">
        <p14:creationId xmlns:p14="http://schemas.microsoft.com/office/powerpoint/2010/main" val="239250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28DA92-4801-F01F-8303-6C94F0F62362}"/>
              </a:ext>
            </a:extLst>
          </p:cNvPr>
          <p:cNvSpPr txBox="1"/>
          <p:nvPr/>
        </p:nvSpPr>
        <p:spPr>
          <a:xfrm>
            <a:off x="1397134" y="3208720"/>
            <a:ext cx="3237432" cy="1938992"/>
          </a:xfrm>
          <a:prstGeom prst="rect">
            <a:avLst/>
          </a:prstGeom>
          <a:noFill/>
        </p:spPr>
        <p:txBody>
          <a:bodyPr wrap="square" rtlCol="0">
            <a:spAutoFit/>
          </a:bodyPr>
          <a:lstStyle/>
          <a:p>
            <a:r>
              <a:rPr lang="en-US" sz="2400" b="1" i="1" dirty="0">
                <a:solidFill>
                  <a:schemeClr val="bg1">
                    <a:lumMod val="50000"/>
                  </a:schemeClr>
                </a:solidFill>
                <a:latin typeface="Leelawadee" panose="020B0502040204020203" pitchFamily="34" charset="-34"/>
                <a:cs typeface="Leelawadee" panose="020B0502040204020203" pitchFamily="34" charset="-34"/>
              </a:rPr>
              <a:t>Spread of monthly storages across 50, 30-year traces in the driest part of </a:t>
            </a:r>
            <a:r>
              <a:rPr lang="en-US" sz="2400" b="1" i="1" dirty="0" err="1">
                <a:solidFill>
                  <a:schemeClr val="bg1">
                    <a:lumMod val="50000"/>
                  </a:schemeClr>
                </a:solidFill>
                <a:latin typeface="Leelawadee" panose="020B0502040204020203" pitchFamily="34" charset="-34"/>
                <a:cs typeface="Leelawadee" panose="020B0502040204020203" pitchFamily="34" charset="-34"/>
              </a:rPr>
              <a:t>megadrought</a:t>
            </a:r>
            <a:r>
              <a:rPr lang="en-US" sz="2400" b="1" i="1" dirty="0">
                <a:solidFill>
                  <a:schemeClr val="bg1">
                    <a:lumMod val="50000"/>
                  </a:schemeClr>
                </a:solidFill>
                <a:latin typeface="Leelawadee" panose="020B0502040204020203" pitchFamily="34" charset="-34"/>
                <a:cs typeface="Leelawadee" panose="020B0502040204020203" pitchFamily="34" charset="-34"/>
              </a:rPr>
              <a:t> period</a:t>
            </a:r>
          </a:p>
        </p:txBody>
      </p:sp>
      <p:sp>
        <p:nvSpPr>
          <p:cNvPr id="8" name="Left Brace 7">
            <a:extLst>
              <a:ext uri="{FF2B5EF4-FFF2-40B4-BE49-F238E27FC236}">
                <a16:creationId xmlns:a16="http://schemas.microsoft.com/office/drawing/2014/main" id="{E64ECC18-CC41-5893-02F5-770F0252620F}"/>
              </a:ext>
            </a:extLst>
          </p:cNvPr>
          <p:cNvSpPr/>
          <p:nvPr/>
        </p:nvSpPr>
        <p:spPr>
          <a:xfrm>
            <a:off x="4876971" y="2816653"/>
            <a:ext cx="484810" cy="2723127"/>
          </a:xfrm>
          <a:prstGeom prst="leftBrace">
            <a:avLst/>
          </a:prstGeom>
          <a:ln w="38100">
            <a:solidFill>
              <a:srgbClr val="B272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capture a greater variation in monthly storage than modern drought periods. </a:t>
            </a: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46762" b="45856"/>
          <a:stretch/>
        </p:blipFill>
        <p:spPr>
          <a:xfrm>
            <a:off x="5361781" y="1991819"/>
            <a:ext cx="6690314" cy="4519513"/>
          </a:xfrm>
          <a:prstGeom prst="rect">
            <a:avLst/>
          </a:prstGeom>
        </p:spPr>
      </p:pic>
      <p:sp>
        <p:nvSpPr>
          <p:cNvPr id="5" name="Rectangle 4">
            <a:extLst>
              <a:ext uri="{FF2B5EF4-FFF2-40B4-BE49-F238E27FC236}">
                <a16:creationId xmlns:a16="http://schemas.microsoft.com/office/drawing/2014/main" id="{CDD7C8CA-4906-892D-1C0D-1916B540C705}"/>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a:t>
            </a:r>
            <a:r>
              <a:rPr lang="en-US" dirty="0">
                <a:solidFill>
                  <a:schemeClr val="bg1"/>
                </a:solidFill>
                <a:latin typeface="Leelawadee" panose="020B0502040204020203" pitchFamily="34" charset="-34"/>
                <a:cs typeface="Leelawadee" panose="020B0502040204020203" pitchFamily="34" charset="-34"/>
              </a:rPr>
              <a:t>Reservoir Risk </a:t>
            </a:r>
            <a:r>
              <a:rPr lang="en-US" dirty="0">
                <a:solidFill>
                  <a:schemeClr val="bg1">
                    <a:lumMod val="50000"/>
                  </a:schemeClr>
                </a:solidFill>
                <a:latin typeface="Leelawadee" panose="020B0502040204020203" pitchFamily="34" charset="-34"/>
                <a:cs typeface="Leelawadee" panose="020B0502040204020203" pitchFamily="34" charset="-34"/>
              </a:rPr>
              <a:t>| Groundwater Bank Risk | Water Delivery Risk | Conclusion  </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21</a:t>
            </a:fld>
            <a:endParaRPr lang="en-US"/>
          </a:p>
        </p:txBody>
      </p:sp>
    </p:spTree>
    <p:extLst>
      <p:ext uri="{BB962C8B-B14F-4D97-AF65-F5344CB8AC3E}">
        <p14:creationId xmlns:p14="http://schemas.microsoft.com/office/powerpoint/2010/main" val="525311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28DA92-4801-F01F-8303-6C94F0F62362}"/>
              </a:ext>
            </a:extLst>
          </p:cNvPr>
          <p:cNvSpPr txBox="1"/>
          <p:nvPr/>
        </p:nvSpPr>
        <p:spPr>
          <a:xfrm>
            <a:off x="1285778" y="3024054"/>
            <a:ext cx="3237432" cy="2308324"/>
          </a:xfrm>
          <a:prstGeom prst="rect">
            <a:avLst/>
          </a:prstGeom>
          <a:noFill/>
        </p:spPr>
        <p:txBody>
          <a:bodyPr wrap="square" rtlCol="0">
            <a:spAutoFit/>
          </a:bodyPr>
          <a:lstStyle/>
          <a:p>
            <a:r>
              <a:rPr lang="en-US" sz="2400" b="1" i="1" dirty="0">
                <a:solidFill>
                  <a:schemeClr val="bg1">
                    <a:lumMod val="50000"/>
                  </a:schemeClr>
                </a:solidFill>
                <a:latin typeface="Leelawadee" panose="020B0502040204020203" pitchFamily="34" charset="-34"/>
                <a:cs typeface="Leelawadee" panose="020B0502040204020203" pitchFamily="34" charset="-34"/>
              </a:rPr>
              <a:t>Shading represents how many months we generate that have a storage less than the y -axis value</a:t>
            </a:r>
          </a:p>
        </p:txBody>
      </p:sp>
      <p:sp>
        <p:nvSpPr>
          <p:cNvPr id="11"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capture a greater variation in monthly storage than modern drought periods. </a:t>
            </a:r>
          </a:p>
        </p:txBody>
      </p:sp>
      <p:pic>
        <p:nvPicPr>
          <p:cNvPr id="9" name="Picture 8"/>
          <p:cNvPicPr>
            <a:picLocks noChangeAspect="1"/>
          </p:cNvPicPr>
          <p:nvPr/>
        </p:nvPicPr>
        <p:blipFill rotWithShape="1">
          <a:blip r:embed="rId2" cstate="hqprint">
            <a:extLst>
              <a:ext uri="{28A0092B-C50C-407E-A947-70E740481C1C}">
                <a14:useLocalDpi xmlns:a14="http://schemas.microsoft.com/office/drawing/2010/main" val="0"/>
              </a:ext>
            </a:extLst>
          </a:blip>
          <a:srcRect l="46762" b="45856"/>
          <a:stretch/>
        </p:blipFill>
        <p:spPr>
          <a:xfrm>
            <a:off x="5361781" y="1991819"/>
            <a:ext cx="6690314" cy="4519513"/>
          </a:xfrm>
          <a:prstGeom prst="rect">
            <a:avLst/>
          </a:prstGeom>
        </p:spPr>
      </p:pic>
      <p:sp>
        <p:nvSpPr>
          <p:cNvPr id="10" name="Left Brace 9">
            <a:extLst>
              <a:ext uri="{FF2B5EF4-FFF2-40B4-BE49-F238E27FC236}">
                <a16:creationId xmlns:a16="http://schemas.microsoft.com/office/drawing/2014/main" id="{E64ECC18-CC41-5893-02F5-770F0252620F}"/>
              </a:ext>
            </a:extLst>
          </p:cNvPr>
          <p:cNvSpPr/>
          <p:nvPr/>
        </p:nvSpPr>
        <p:spPr>
          <a:xfrm>
            <a:off x="4876971" y="2816653"/>
            <a:ext cx="484810" cy="2723127"/>
          </a:xfrm>
          <a:prstGeom prst="leftBrace">
            <a:avLst/>
          </a:prstGeom>
          <a:ln w="38100">
            <a:solidFill>
              <a:srgbClr val="B272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C711B9B7-6E00-2E82-D55B-A9B566C344E3}"/>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a:t>
            </a:r>
            <a:r>
              <a:rPr lang="en-US" dirty="0">
                <a:solidFill>
                  <a:schemeClr val="bg1"/>
                </a:solidFill>
                <a:latin typeface="Leelawadee" panose="020B0502040204020203" pitchFamily="34" charset="-34"/>
                <a:cs typeface="Leelawadee" panose="020B0502040204020203" pitchFamily="34" charset="-34"/>
              </a:rPr>
              <a:t>Reservoir Risk </a:t>
            </a:r>
            <a:r>
              <a:rPr lang="en-US" dirty="0">
                <a:solidFill>
                  <a:schemeClr val="bg1">
                    <a:lumMod val="50000"/>
                  </a:schemeClr>
                </a:solidFill>
                <a:latin typeface="Leelawadee" panose="020B0502040204020203" pitchFamily="34" charset="-34"/>
                <a:cs typeface="Leelawadee" panose="020B0502040204020203" pitchFamily="34" charset="-34"/>
              </a:rPr>
              <a:t>| Groundwater Bank Risk | Water Delivery Risk | Conclusion  </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22</a:t>
            </a:fld>
            <a:endParaRPr lang="en-US"/>
          </a:p>
        </p:txBody>
      </p:sp>
    </p:spTree>
    <p:extLst>
      <p:ext uri="{BB962C8B-B14F-4D97-AF65-F5344CB8AC3E}">
        <p14:creationId xmlns:p14="http://schemas.microsoft.com/office/powerpoint/2010/main" val="1401417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capture a greater variation in monthly storage than modern drought periods. </a:t>
            </a:r>
          </a:p>
        </p:txBody>
      </p:sp>
      <p:sp>
        <p:nvSpPr>
          <p:cNvPr id="9" name="Rectangle 8">
            <a:extLst>
              <a:ext uri="{FF2B5EF4-FFF2-40B4-BE49-F238E27FC236}">
                <a16:creationId xmlns:a16="http://schemas.microsoft.com/office/drawing/2014/main" id="{C006F20A-1F55-89C2-1784-5E36CADEDA33}"/>
              </a:ext>
            </a:extLst>
          </p:cNvPr>
          <p:cNvSpPr/>
          <p:nvPr/>
        </p:nvSpPr>
        <p:spPr>
          <a:xfrm>
            <a:off x="1899398" y="5088261"/>
            <a:ext cx="1187038" cy="305707"/>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4FAFFC0-A1B7-4D91-E10B-0ECA986E4070}"/>
              </a:ext>
            </a:extLst>
          </p:cNvPr>
          <p:cNvSpPr txBox="1"/>
          <p:nvPr/>
        </p:nvSpPr>
        <p:spPr>
          <a:xfrm>
            <a:off x="1899398" y="5056449"/>
            <a:ext cx="1436914" cy="369332"/>
          </a:xfrm>
          <a:prstGeom prst="rect">
            <a:avLst/>
          </a:prstGeom>
          <a:noFill/>
        </p:spPr>
        <p:txBody>
          <a:bodyPr wrap="square" rtlCol="0">
            <a:spAutoFit/>
          </a:bodyPr>
          <a:lstStyle/>
          <a:p>
            <a:r>
              <a:rPr lang="en-US" b="1" dirty="0"/>
              <a:t>2007-2009 </a:t>
            </a:r>
          </a:p>
        </p:txBody>
      </p:sp>
      <p:sp>
        <p:nvSpPr>
          <p:cNvPr id="12" name="Rectangle 11">
            <a:extLst>
              <a:ext uri="{FF2B5EF4-FFF2-40B4-BE49-F238E27FC236}">
                <a16:creationId xmlns:a16="http://schemas.microsoft.com/office/drawing/2014/main" id="{945DA75F-65FA-10B8-2B5A-DA8F5DE0D784}"/>
              </a:ext>
            </a:extLst>
          </p:cNvPr>
          <p:cNvSpPr/>
          <p:nvPr/>
        </p:nvSpPr>
        <p:spPr>
          <a:xfrm>
            <a:off x="3182231" y="5088262"/>
            <a:ext cx="1187038" cy="30570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AD527D-F744-0694-6BA0-44E52BCABAD6}"/>
              </a:ext>
            </a:extLst>
          </p:cNvPr>
          <p:cNvSpPr txBox="1"/>
          <p:nvPr/>
        </p:nvSpPr>
        <p:spPr>
          <a:xfrm>
            <a:off x="3179530" y="5056449"/>
            <a:ext cx="1436914" cy="369332"/>
          </a:xfrm>
          <a:prstGeom prst="rect">
            <a:avLst/>
          </a:prstGeom>
          <a:noFill/>
        </p:spPr>
        <p:txBody>
          <a:bodyPr wrap="square" rtlCol="0">
            <a:spAutoFit/>
          </a:bodyPr>
          <a:lstStyle/>
          <a:p>
            <a:r>
              <a:rPr lang="en-US" b="1" dirty="0"/>
              <a:t>2012-2016</a:t>
            </a:r>
          </a:p>
        </p:txBody>
      </p:sp>
      <p:sp>
        <p:nvSpPr>
          <p:cNvPr id="15" name="TextBox 14">
            <a:extLst>
              <a:ext uri="{FF2B5EF4-FFF2-40B4-BE49-F238E27FC236}">
                <a16:creationId xmlns:a16="http://schemas.microsoft.com/office/drawing/2014/main" id="{4828DA92-4801-F01F-8303-6C94F0F62362}"/>
              </a:ext>
            </a:extLst>
          </p:cNvPr>
          <p:cNvSpPr txBox="1"/>
          <p:nvPr/>
        </p:nvSpPr>
        <p:spPr>
          <a:xfrm>
            <a:off x="1977789" y="2577520"/>
            <a:ext cx="2717046" cy="2308324"/>
          </a:xfrm>
          <a:prstGeom prst="rect">
            <a:avLst/>
          </a:prstGeom>
          <a:noFill/>
        </p:spPr>
        <p:txBody>
          <a:bodyPr wrap="square" rtlCol="0">
            <a:spAutoFit/>
          </a:bodyPr>
          <a:lstStyle/>
          <a:p>
            <a:r>
              <a:rPr lang="en-US" sz="2400" b="1" i="1" dirty="0">
                <a:solidFill>
                  <a:schemeClr val="bg1">
                    <a:lumMod val="50000"/>
                  </a:schemeClr>
                </a:solidFill>
                <a:latin typeface="Leelawadee" panose="020B0502040204020203" pitchFamily="34" charset="-34"/>
                <a:cs typeface="Leelawadee" panose="020B0502040204020203" pitchFamily="34" charset="-34"/>
              </a:rPr>
              <a:t>Worst monthly storage observed under modern droughts are overlaid for comparison </a:t>
            </a:r>
          </a:p>
        </p:txBody>
      </p:sp>
      <p:pic>
        <p:nvPicPr>
          <p:cNvPr id="17" name="Picture 16"/>
          <p:cNvPicPr>
            <a:picLocks noChangeAspect="1"/>
          </p:cNvPicPr>
          <p:nvPr/>
        </p:nvPicPr>
        <p:blipFill rotWithShape="1">
          <a:blip r:embed="rId2" cstate="hqprint">
            <a:extLst>
              <a:ext uri="{28A0092B-C50C-407E-A947-70E740481C1C}">
                <a14:useLocalDpi xmlns:a14="http://schemas.microsoft.com/office/drawing/2010/main" val="0"/>
              </a:ext>
            </a:extLst>
          </a:blip>
          <a:srcRect l="46762" b="45856"/>
          <a:stretch/>
        </p:blipFill>
        <p:spPr>
          <a:xfrm>
            <a:off x="5361781" y="1991819"/>
            <a:ext cx="6690314" cy="4519513"/>
          </a:xfrm>
          <a:prstGeom prst="rect">
            <a:avLst/>
          </a:prstGeom>
        </p:spPr>
      </p:pic>
      <p:sp>
        <p:nvSpPr>
          <p:cNvPr id="3" name="Rectangle 2">
            <a:extLst>
              <a:ext uri="{FF2B5EF4-FFF2-40B4-BE49-F238E27FC236}">
                <a16:creationId xmlns:a16="http://schemas.microsoft.com/office/drawing/2014/main" id="{214646F7-8697-43DF-D5BC-15C85A5908A5}"/>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a:t>
            </a:r>
            <a:r>
              <a:rPr lang="en-US" dirty="0">
                <a:solidFill>
                  <a:schemeClr val="bg1"/>
                </a:solidFill>
                <a:latin typeface="Leelawadee" panose="020B0502040204020203" pitchFamily="34" charset="-34"/>
                <a:cs typeface="Leelawadee" panose="020B0502040204020203" pitchFamily="34" charset="-34"/>
              </a:rPr>
              <a:t>Reservoir Risk </a:t>
            </a:r>
            <a:r>
              <a:rPr lang="en-US" dirty="0">
                <a:solidFill>
                  <a:schemeClr val="bg1">
                    <a:lumMod val="50000"/>
                  </a:schemeClr>
                </a:solidFill>
                <a:latin typeface="Leelawadee" panose="020B0502040204020203" pitchFamily="34" charset="-34"/>
                <a:cs typeface="Leelawadee" panose="020B0502040204020203" pitchFamily="34" charset="-34"/>
              </a:rPr>
              <a:t>| Groundwater Bank Risk | Water Delivery Risk | Conclusion  </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23</a:t>
            </a:fld>
            <a:endParaRPr lang="en-US" dirty="0"/>
          </a:p>
        </p:txBody>
      </p:sp>
    </p:spTree>
    <p:extLst>
      <p:ext uri="{BB962C8B-B14F-4D97-AF65-F5344CB8AC3E}">
        <p14:creationId xmlns:p14="http://schemas.microsoft.com/office/powerpoint/2010/main" val="623096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a:noFill/>
          <a:ln>
            <a:noFill/>
          </a:ln>
        </p:spPr>
        <p:txBody>
          <a:bodyPr>
            <a:normAutofit/>
          </a:bodyPr>
          <a:lstStyle/>
          <a:p>
            <a:r>
              <a:rPr lang="en-US" sz="3200" b="1" dirty="0">
                <a:latin typeface="Leelawadee" panose="020B0502040204020203" pitchFamily="34" charset="-34"/>
                <a:cs typeface="Leelawadee" panose="020B0502040204020203" pitchFamily="34" charset="-34"/>
              </a:rPr>
              <a:t>We capture a greater variation in monthly storage than modern drought periods. </a:t>
            </a:r>
          </a:p>
        </p:txBody>
      </p:sp>
      <p:sp>
        <p:nvSpPr>
          <p:cNvPr id="17" name="TextBox 16">
            <a:extLst>
              <a:ext uri="{FF2B5EF4-FFF2-40B4-BE49-F238E27FC236}">
                <a16:creationId xmlns:a16="http://schemas.microsoft.com/office/drawing/2014/main" id="{4828DA92-4801-F01F-8303-6C94F0F62362}"/>
              </a:ext>
            </a:extLst>
          </p:cNvPr>
          <p:cNvSpPr txBox="1"/>
          <p:nvPr/>
        </p:nvSpPr>
        <p:spPr>
          <a:xfrm>
            <a:off x="838200" y="2095401"/>
            <a:ext cx="3030417" cy="3785652"/>
          </a:xfrm>
          <a:prstGeom prst="rect">
            <a:avLst/>
          </a:prstGeom>
          <a:solidFill>
            <a:schemeClr val="bg1">
              <a:lumMod val="95000"/>
            </a:schemeClr>
          </a:solidFill>
        </p:spPr>
        <p:txBody>
          <a:bodyPr wrap="square" rtlCol="0">
            <a:spAutoFit/>
          </a:bodyPr>
          <a:lstStyle/>
          <a:p>
            <a:r>
              <a:rPr lang="en-US" sz="2400" b="1" i="1" dirty="0">
                <a:solidFill>
                  <a:schemeClr val="bg1">
                    <a:lumMod val="50000"/>
                  </a:schemeClr>
                </a:solidFill>
                <a:latin typeface="Leelawadee" panose="020B0502040204020203" pitchFamily="34" charset="-34"/>
                <a:cs typeface="Leelawadee" panose="020B0502040204020203" pitchFamily="34" charset="-34"/>
              </a:rPr>
              <a:t>The </a:t>
            </a:r>
            <a:r>
              <a:rPr lang="en-US" sz="2400" b="1" i="1" dirty="0" err="1">
                <a:solidFill>
                  <a:schemeClr val="bg1">
                    <a:lumMod val="50000"/>
                  </a:schemeClr>
                </a:solidFill>
                <a:latin typeface="Leelawadee" panose="020B0502040204020203" pitchFamily="34" charset="-34"/>
                <a:cs typeface="Leelawadee" panose="020B0502040204020203" pitchFamily="34" charset="-34"/>
              </a:rPr>
              <a:t>megadrought</a:t>
            </a:r>
            <a:r>
              <a:rPr lang="en-US" sz="2400" b="1" i="1" dirty="0">
                <a:solidFill>
                  <a:schemeClr val="bg1">
                    <a:lumMod val="50000"/>
                  </a:schemeClr>
                </a:solidFill>
                <a:latin typeface="Leelawadee" panose="020B0502040204020203" pitchFamily="34" charset="-34"/>
                <a:cs typeface="Leelawadee" panose="020B0502040204020203" pitchFamily="34" charset="-34"/>
              </a:rPr>
              <a:t> traces lead to many </a:t>
            </a:r>
            <a:r>
              <a:rPr lang="en-US" sz="2400" b="1" i="1" dirty="0" smtClean="0">
                <a:solidFill>
                  <a:schemeClr val="bg1">
                    <a:lumMod val="50000"/>
                  </a:schemeClr>
                </a:solidFill>
                <a:latin typeface="Leelawadee" panose="020B0502040204020203" pitchFamily="34" charset="-34"/>
                <a:cs typeface="Leelawadee" panose="020B0502040204020203" pitchFamily="34" charset="-34"/>
              </a:rPr>
              <a:t>instances (~18,000 months) </a:t>
            </a:r>
            <a:r>
              <a:rPr lang="en-US" sz="2400" b="1" i="1" dirty="0">
                <a:solidFill>
                  <a:schemeClr val="bg1">
                    <a:lumMod val="50000"/>
                  </a:schemeClr>
                </a:solidFill>
                <a:latin typeface="Leelawadee" panose="020B0502040204020203" pitchFamily="34" charset="-34"/>
                <a:cs typeface="Leelawadee" panose="020B0502040204020203" pitchFamily="34" charset="-34"/>
              </a:rPr>
              <a:t>where Oroville reaches dead pool in summer months which are important for irrigation.</a:t>
            </a:r>
          </a:p>
        </p:txBody>
      </p:sp>
      <p:pic>
        <p:nvPicPr>
          <p:cNvPr id="18" name="Picture 17"/>
          <p:cNvPicPr>
            <a:picLocks noChangeAspect="1"/>
          </p:cNvPicPr>
          <p:nvPr/>
        </p:nvPicPr>
        <p:blipFill rotWithShape="1">
          <a:blip r:embed="rId2" cstate="hqprint">
            <a:extLst>
              <a:ext uri="{28A0092B-C50C-407E-A947-70E740481C1C}">
                <a14:useLocalDpi xmlns:a14="http://schemas.microsoft.com/office/drawing/2010/main" val="0"/>
              </a:ext>
            </a:extLst>
          </a:blip>
          <a:srcRect l="46762" b="45856"/>
          <a:stretch/>
        </p:blipFill>
        <p:spPr>
          <a:xfrm>
            <a:off x="5361781" y="1991819"/>
            <a:ext cx="6690314" cy="4519513"/>
          </a:xfrm>
          <a:prstGeom prst="rect">
            <a:avLst/>
          </a:prstGeom>
        </p:spPr>
      </p:pic>
      <p:cxnSp>
        <p:nvCxnSpPr>
          <p:cNvPr id="5" name="Straight Arrow Connector 4"/>
          <p:cNvCxnSpPr>
            <a:stCxn id="17" idx="3"/>
          </p:cNvCxnSpPr>
          <p:nvPr/>
        </p:nvCxnSpPr>
        <p:spPr>
          <a:xfrm>
            <a:off x="3868617" y="3988227"/>
            <a:ext cx="4853352" cy="12718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E718FCD-04D9-43DB-7759-87538161D423}"/>
              </a:ext>
            </a:extLst>
          </p:cNvPr>
          <p:cNvSpPr txBox="1"/>
          <p:nvPr/>
        </p:nvSpPr>
        <p:spPr>
          <a:xfrm>
            <a:off x="272417" y="6416349"/>
            <a:ext cx="7071818" cy="400110"/>
          </a:xfrm>
          <a:prstGeom prst="rect">
            <a:avLst/>
          </a:prstGeom>
          <a:noFill/>
        </p:spPr>
        <p:txBody>
          <a:bodyPr wrap="square" rtlCol="0">
            <a:spAutoFit/>
          </a:bodyPr>
          <a:lstStyle/>
          <a:p>
            <a:r>
              <a:rPr lang="en-US" sz="2000" b="1" i="1" dirty="0">
                <a:solidFill>
                  <a:schemeClr val="bg1">
                    <a:lumMod val="50000"/>
                  </a:schemeClr>
                </a:solidFill>
                <a:latin typeface="Leelawadee" panose="020B0502040204020203" pitchFamily="34" charset="-34"/>
                <a:cs typeface="Leelawadee" panose="020B0502040204020203" pitchFamily="34" charset="-34"/>
              </a:rPr>
              <a:t>Max Capacity= 3537 </a:t>
            </a:r>
            <a:r>
              <a:rPr lang="en-US" sz="2000" b="1" i="1" dirty="0" err="1">
                <a:solidFill>
                  <a:schemeClr val="bg1">
                    <a:lumMod val="50000"/>
                  </a:schemeClr>
                </a:solidFill>
                <a:latin typeface="Leelawadee" panose="020B0502040204020203" pitchFamily="34" charset="-34"/>
                <a:cs typeface="Leelawadee" panose="020B0502040204020203" pitchFamily="34" charset="-34"/>
              </a:rPr>
              <a:t>tAF</a:t>
            </a:r>
            <a:r>
              <a:rPr lang="en-US" sz="2000" b="1" i="1" dirty="0">
                <a:solidFill>
                  <a:schemeClr val="bg1">
                    <a:lumMod val="50000"/>
                  </a:schemeClr>
                </a:solidFill>
                <a:latin typeface="Leelawadee" panose="020B0502040204020203" pitchFamily="34" charset="-34"/>
                <a:cs typeface="Leelawadee" panose="020B0502040204020203" pitchFamily="34" charset="-34"/>
              </a:rPr>
              <a:t>            Deadpool= 825 </a:t>
            </a:r>
            <a:r>
              <a:rPr lang="en-US" sz="2000" b="1" i="1" dirty="0" err="1">
                <a:solidFill>
                  <a:schemeClr val="bg1">
                    <a:lumMod val="50000"/>
                  </a:schemeClr>
                </a:solidFill>
                <a:latin typeface="Leelawadee" panose="020B0502040204020203" pitchFamily="34" charset="-34"/>
                <a:cs typeface="Leelawadee" panose="020B0502040204020203" pitchFamily="34" charset="-34"/>
              </a:rPr>
              <a:t>tAF</a:t>
            </a:r>
            <a:endParaRPr lang="en-US" sz="20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24" name="Rectangle 23">
            <a:extLst>
              <a:ext uri="{FF2B5EF4-FFF2-40B4-BE49-F238E27FC236}">
                <a16:creationId xmlns:a16="http://schemas.microsoft.com/office/drawing/2014/main" id="{C006F20A-1F55-89C2-1784-5E36CADEDA33}"/>
              </a:ext>
            </a:extLst>
          </p:cNvPr>
          <p:cNvSpPr/>
          <p:nvPr/>
        </p:nvSpPr>
        <p:spPr>
          <a:xfrm>
            <a:off x="10998936" y="535930"/>
            <a:ext cx="1187038" cy="305707"/>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4FAFFC0-A1B7-4D91-E10B-0ECA986E4070}"/>
              </a:ext>
            </a:extLst>
          </p:cNvPr>
          <p:cNvSpPr txBox="1"/>
          <p:nvPr/>
        </p:nvSpPr>
        <p:spPr>
          <a:xfrm>
            <a:off x="10998936" y="504118"/>
            <a:ext cx="1436914" cy="369332"/>
          </a:xfrm>
          <a:prstGeom prst="rect">
            <a:avLst/>
          </a:prstGeom>
          <a:noFill/>
        </p:spPr>
        <p:txBody>
          <a:bodyPr wrap="square" rtlCol="0">
            <a:spAutoFit/>
          </a:bodyPr>
          <a:lstStyle/>
          <a:p>
            <a:r>
              <a:rPr lang="en-US" b="1" dirty="0"/>
              <a:t>2007-2009 </a:t>
            </a:r>
          </a:p>
        </p:txBody>
      </p:sp>
      <p:sp>
        <p:nvSpPr>
          <p:cNvPr id="26" name="Rectangle 25">
            <a:extLst>
              <a:ext uri="{FF2B5EF4-FFF2-40B4-BE49-F238E27FC236}">
                <a16:creationId xmlns:a16="http://schemas.microsoft.com/office/drawing/2014/main" id="{945DA75F-65FA-10B8-2B5A-DA8F5DE0D784}"/>
              </a:ext>
            </a:extLst>
          </p:cNvPr>
          <p:cNvSpPr/>
          <p:nvPr/>
        </p:nvSpPr>
        <p:spPr>
          <a:xfrm>
            <a:off x="11001637" y="879044"/>
            <a:ext cx="1187038" cy="30570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2AD527D-F744-0694-6BA0-44E52BCABAD6}"/>
              </a:ext>
            </a:extLst>
          </p:cNvPr>
          <p:cNvSpPr txBox="1"/>
          <p:nvPr/>
        </p:nvSpPr>
        <p:spPr>
          <a:xfrm>
            <a:off x="10998936" y="847231"/>
            <a:ext cx="1436914" cy="369332"/>
          </a:xfrm>
          <a:prstGeom prst="rect">
            <a:avLst/>
          </a:prstGeom>
          <a:noFill/>
        </p:spPr>
        <p:txBody>
          <a:bodyPr wrap="square" rtlCol="0">
            <a:spAutoFit/>
          </a:bodyPr>
          <a:lstStyle/>
          <a:p>
            <a:r>
              <a:rPr lang="en-US" b="1" dirty="0"/>
              <a:t>2012-2016</a:t>
            </a:r>
          </a:p>
        </p:txBody>
      </p:sp>
      <p:sp>
        <p:nvSpPr>
          <p:cNvPr id="4" name="Rectangle 3">
            <a:extLst>
              <a:ext uri="{FF2B5EF4-FFF2-40B4-BE49-F238E27FC236}">
                <a16:creationId xmlns:a16="http://schemas.microsoft.com/office/drawing/2014/main" id="{D40476E9-FEF8-6D72-61AF-BDEEC6A1C924}"/>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a:t>
            </a:r>
            <a:r>
              <a:rPr lang="en-US" dirty="0">
                <a:solidFill>
                  <a:schemeClr val="bg1"/>
                </a:solidFill>
                <a:latin typeface="Leelawadee" panose="020B0502040204020203" pitchFamily="34" charset="-34"/>
                <a:cs typeface="Leelawadee" panose="020B0502040204020203" pitchFamily="34" charset="-34"/>
              </a:rPr>
              <a:t>Reservoir Risk </a:t>
            </a:r>
            <a:r>
              <a:rPr lang="en-US" dirty="0">
                <a:solidFill>
                  <a:schemeClr val="bg1">
                    <a:lumMod val="50000"/>
                  </a:schemeClr>
                </a:solidFill>
                <a:latin typeface="Leelawadee" panose="020B0502040204020203" pitchFamily="34" charset="-34"/>
                <a:cs typeface="Leelawadee" panose="020B0502040204020203" pitchFamily="34" charset="-34"/>
              </a:rPr>
              <a:t>| Groundwater Bank Risk | Water Delivery Risk | Conclusion  </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24</a:t>
            </a:fld>
            <a:endParaRPr lang="en-US"/>
          </a:p>
        </p:txBody>
      </p:sp>
    </p:spTree>
    <p:extLst>
      <p:ext uri="{BB962C8B-B14F-4D97-AF65-F5344CB8AC3E}">
        <p14:creationId xmlns:p14="http://schemas.microsoft.com/office/powerpoint/2010/main" val="2744296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957DC2-683E-5991-A8DE-045C4159FADD}"/>
              </a:ext>
            </a:extLst>
          </p:cNvPr>
          <p:cNvSpPr>
            <a:spLocks noGrp="1"/>
          </p:cNvSpPr>
          <p:nvPr>
            <p:ph type="title"/>
          </p:nvPr>
        </p:nvSpPr>
        <p:spPr/>
        <p:txBody>
          <a:bodyPr/>
          <a:lstStyle/>
          <a:p>
            <a:r>
              <a:rPr lang="en-US" dirty="0">
                <a:latin typeface="Leelawadee" panose="020B0502040204020203" pitchFamily="34" charset="-34"/>
                <a:cs typeface="Leelawadee" panose="020B0502040204020203" pitchFamily="34" charset="-34"/>
              </a:rPr>
              <a:t>Groundwater Banks</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25</a:t>
            </a:fld>
            <a:endParaRPr lang="en-US"/>
          </a:p>
        </p:txBody>
      </p:sp>
      <p:sp>
        <p:nvSpPr>
          <p:cNvPr id="9" name="Rectangle 8">
            <a:extLst>
              <a:ext uri="{FF2B5EF4-FFF2-40B4-BE49-F238E27FC236}">
                <a16:creationId xmlns:a16="http://schemas.microsoft.com/office/drawing/2014/main" id="{ECA7F494-B57F-2E31-FC85-F36ABBF0B586}"/>
              </a:ext>
            </a:extLst>
          </p:cNvPr>
          <p:cNvSpPr/>
          <p:nvPr/>
        </p:nvSpPr>
        <p:spPr>
          <a:xfrm>
            <a:off x="225631" y="3064545"/>
            <a:ext cx="415637" cy="1947553"/>
          </a:xfrm>
          <a:prstGeom prst="rect">
            <a:avLst/>
          </a:prstGeom>
          <a:solidFill>
            <a:srgbClr val="0F460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46CAC5-32CE-D424-805E-3F651125E4BB}"/>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a:t>
            </a:r>
            <a:r>
              <a:rPr lang="en-US" dirty="0">
                <a:solidFill>
                  <a:schemeClr val="bg1"/>
                </a:solidFill>
                <a:latin typeface="Leelawadee" panose="020B0502040204020203" pitchFamily="34" charset="-34"/>
                <a:cs typeface="Leelawadee" panose="020B0502040204020203" pitchFamily="34" charset="-34"/>
              </a:rPr>
              <a:t>Groundwater Bank Risk </a:t>
            </a:r>
            <a:r>
              <a:rPr lang="en-US" dirty="0">
                <a:solidFill>
                  <a:schemeClr val="bg1">
                    <a:lumMod val="50000"/>
                  </a:schemeClr>
                </a:solidFill>
                <a:latin typeface="Leelawadee" panose="020B0502040204020203" pitchFamily="34" charset="-34"/>
                <a:cs typeface="Leelawadee" panose="020B0502040204020203" pitchFamily="34" charset="-34"/>
              </a:rPr>
              <a:t>| Water Delivery Risk | Conclusion  </a:t>
            </a:r>
          </a:p>
        </p:txBody>
      </p:sp>
    </p:spTree>
    <p:extLst>
      <p:ext uri="{BB962C8B-B14F-4D97-AF65-F5344CB8AC3E}">
        <p14:creationId xmlns:p14="http://schemas.microsoft.com/office/powerpoint/2010/main" val="244860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84E2E6-D168-DE5C-6FC7-4896406ED8E0}"/>
              </a:ext>
            </a:extLst>
          </p:cNvPr>
          <p:cNvPicPr>
            <a:picLocks noChangeAspect="1"/>
          </p:cNvPicPr>
          <p:nvPr/>
        </p:nvPicPr>
        <p:blipFill rotWithShape="1">
          <a:blip r:embed="rId2"/>
          <a:srcRect r="2556"/>
          <a:stretch/>
        </p:blipFill>
        <p:spPr>
          <a:xfrm>
            <a:off x="1" y="0"/>
            <a:ext cx="12192000" cy="6958940"/>
          </a:xfrm>
          <a:prstGeom prst="rect">
            <a:avLst/>
          </a:prstGeom>
        </p:spPr>
      </p:pic>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26</a:t>
            </a:fld>
            <a:endParaRPr lang="en-US"/>
          </a:p>
        </p:txBody>
      </p:sp>
      <p:sp>
        <p:nvSpPr>
          <p:cNvPr id="5" name="TextBox 4">
            <a:extLst>
              <a:ext uri="{FF2B5EF4-FFF2-40B4-BE49-F238E27FC236}">
                <a16:creationId xmlns:a16="http://schemas.microsoft.com/office/drawing/2014/main" id="{BE718FCD-04D9-43DB-7759-87538161D423}"/>
              </a:ext>
            </a:extLst>
          </p:cNvPr>
          <p:cNvSpPr txBox="1"/>
          <p:nvPr/>
        </p:nvSpPr>
        <p:spPr>
          <a:xfrm>
            <a:off x="9234435" y="5200563"/>
            <a:ext cx="2592476" cy="400110"/>
          </a:xfrm>
          <a:prstGeom prst="rect">
            <a:avLst/>
          </a:prstGeom>
          <a:solidFill>
            <a:schemeClr val="bg1">
              <a:lumMod val="50000"/>
            </a:schemeClr>
          </a:solidFill>
        </p:spPr>
        <p:txBody>
          <a:bodyPr wrap="square" rtlCol="0">
            <a:spAutoFit/>
          </a:bodyPr>
          <a:lstStyle/>
          <a:p>
            <a:pPr algn="ctr"/>
            <a:r>
              <a:rPr lang="en-US" sz="2000" b="1" i="1" dirty="0">
                <a:solidFill>
                  <a:schemeClr val="bg1"/>
                </a:solidFill>
                <a:latin typeface="Leelawadee" panose="020B0502040204020203" pitchFamily="34" charset="-34"/>
                <a:cs typeface="Leelawadee" panose="020B0502040204020203" pitchFamily="34" charset="-34"/>
              </a:rPr>
              <a:t>Kern Water Bank</a:t>
            </a:r>
          </a:p>
        </p:txBody>
      </p:sp>
      <p:sp>
        <p:nvSpPr>
          <p:cNvPr id="6" name="TextBox 5"/>
          <p:cNvSpPr txBox="1"/>
          <p:nvPr/>
        </p:nvSpPr>
        <p:spPr>
          <a:xfrm>
            <a:off x="1" y="0"/>
            <a:ext cx="5273917"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S</a:t>
            </a:r>
            <a:r>
              <a:rPr lang="en-US" sz="1400" i="1" dirty="0" smtClean="0">
                <a:solidFill>
                  <a:schemeClr val="bg1"/>
                </a:solidFill>
                <a:latin typeface="Corbel Light" panose="020B0303020204020204" pitchFamily="34" charset="0"/>
              </a:rPr>
              <a:t>ource: Kern Fan Project, 2023</a:t>
            </a:r>
            <a:endParaRPr lang="en-US" sz="1400" i="1" dirty="0">
              <a:solidFill>
                <a:schemeClr val="bg1"/>
              </a:solidFill>
              <a:latin typeface="Corbel Light" panose="020B0303020204020204" pitchFamily="34" charset="0"/>
            </a:endParaRPr>
          </a:p>
        </p:txBody>
      </p:sp>
    </p:spTree>
    <p:extLst>
      <p:ext uri="{BB962C8B-B14F-4D97-AF65-F5344CB8AC3E}">
        <p14:creationId xmlns:p14="http://schemas.microsoft.com/office/powerpoint/2010/main" val="52063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27</a:t>
            </a:fld>
            <a:endParaRPr lang="en-US"/>
          </a:p>
        </p:txBody>
      </p:sp>
      <p:pic>
        <p:nvPicPr>
          <p:cNvPr id="9" name="Picture 8">
            <a:extLst>
              <a:ext uri="{FF2B5EF4-FFF2-40B4-BE49-F238E27FC236}">
                <a16:creationId xmlns:a16="http://schemas.microsoft.com/office/drawing/2014/main" id="{93AEE687-858D-5B00-25B8-D78784E0E5E4}"/>
              </a:ext>
            </a:extLst>
          </p:cNvPr>
          <p:cNvPicPr>
            <a:picLocks noChangeAspect="1"/>
          </p:cNvPicPr>
          <p:nvPr/>
        </p:nvPicPr>
        <p:blipFill>
          <a:blip r:embed="rId2"/>
          <a:stretch>
            <a:fillRect/>
          </a:stretch>
        </p:blipFill>
        <p:spPr>
          <a:xfrm>
            <a:off x="154379" y="793627"/>
            <a:ext cx="4387170" cy="5745285"/>
          </a:xfrm>
          <a:prstGeom prst="rect">
            <a:avLst/>
          </a:prstGeom>
        </p:spPr>
      </p:pic>
      <p:sp>
        <p:nvSpPr>
          <p:cNvPr id="2" name="Rectangle 1">
            <a:extLst>
              <a:ext uri="{FF2B5EF4-FFF2-40B4-BE49-F238E27FC236}">
                <a16:creationId xmlns:a16="http://schemas.microsoft.com/office/drawing/2014/main" id="{80A862CD-795D-D3B3-05F1-1ABDC59D10A4}"/>
              </a:ext>
            </a:extLst>
          </p:cNvPr>
          <p:cNvSpPr/>
          <p:nvPr/>
        </p:nvSpPr>
        <p:spPr>
          <a:xfrm>
            <a:off x="2934119" y="5888335"/>
            <a:ext cx="934496" cy="391886"/>
          </a:xfrm>
          <a:prstGeom prst="rect">
            <a:avLst/>
          </a:prstGeom>
          <a:noFill/>
          <a:ln w="762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718FCD-04D9-43DB-7759-87538161D423}"/>
              </a:ext>
            </a:extLst>
          </p:cNvPr>
          <p:cNvSpPr txBox="1"/>
          <p:nvPr/>
        </p:nvSpPr>
        <p:spPr>
          <a:xfrm>
            <a:off x="4984637" y="1296328"/>
            <a:ext cx="7071818" cy="523220"/>
          </a:xfrm>
          <a:prstGeom prst="rect">
            <a:avLst/>
          </a:prstGeom>
          <a:noFill/>
        </p:spPr>
        <p:txBody>
          <a:bodyPr wrap="square" rtlCol="0">
            <a:spAutoFit/>
          </a:bodyPr>
          <a:lstStyle/>
          <a:p>
            <a:pPr algn="ctr"/>
            <a:r>
              <a:rPr lang="en-US" sz="2800" b="1" i="1" dirty="0">
                <a:solidFill>
                  <a:schemeClr val="bg1">
                    <a:lumMod val="50000"/>
                  </a:schemeClr>
                </a:solidFill>
                <a:latin typeface="Leelawadee" panose="020B0502040204020203" pitchFamily="34" charset="-34"/>
                <a:cs typeface="Leelawadee" panose="020B0502040204020203" pitchFamily="34" charset="-34"/>
              </a:rPr>
              <a:t>Kern Water Bank</a:t>
            </a:r>
          </a:p>
        </p:txBody>
      </p:sp>
      <p:sp>
        <p:nvSpPr>
          <p:cNvPr id="7" name="TextBox 6">
            <a:extLst>
              <a:ext uri="{FF2B5EF4-FFF2-40B4-BE49-F238E27FC236}">
                <a16:creationId xmlns:a16="http://schemas.microsoft.com/office/drawing/2014/main" id="{FB0CC597-4E86-A4E0-CADE-EA94A0280D08}"/>
              </a:ext>
            </a:extLst>
          </p:cNvPr>
          <p:cNvSpPr txBox="1"/>
          <p:nvPr/>
        </p:nvSpPr>
        <p:spPr>
          <a:xfrm>
            <a:off x="5471557" y="2106929"/>
            <a:ext cx="6097978" cy="3693319"/>
          </a:xfrm>
          <a:prstGeom prst="rect">
            <a:avLst/>
          </a:prstGeom>
          <a:noFill/>
        </p:spPr>
        <p:txBody>
          <a:bodyPr wrap="square">
            <a:spAutoFit/>
          </a:bodyPr>
          <a:lstStyle/>
          <a:p>
            <a:endParaRPr lang="en-US" sz="2400" dirty="0">
              <a:solidFill>
                <a:srgbClr val="050304"/>
              </a:solidFill>
              <a:latin typeface="Leelawadee" panose="020B0502040204020203" pitchFamily="34" charset="-34"/>
              <a:cs typeface="Leelawadee" panose="020B0502040204020203" pitchFamily="34" charset="-34"/>
            </a:endParaRPr>
          </a:p>
          <a:p>
            <a:pPr marL="285750" indent="-285750">
              <a:buFont typeface="Arial" panose="020B0604020202020204" pitchFamily="34" charset="0"/>
              <a:buChar char="•"/>
            </a:pPr>
            <a:r>
              <a:rPr lang="en-US" sz="2400" dirty="0">
                <a:solidFill>
                  <a:srgbClr val="050304"/>
                </a:solidFill>
                <a:latin typeface="Leelawadee" panose="020B0502040204020203" pitchFamily="34" charset="-34"/>
                <a:cs typeface="Leelawadee" panose="020B0502040204020203" pitchFamily="34" charset="-34"/>
              </a:rPr>
              <a:t>A</a:t>
            </a:r>
            <a:r>
              <a:rPr lang="en-US" sz="2400" b="0" i="0" dirty="0">
                <a:solidFill>
                  <a:srgbClr val="050304"/>
                </a:solidFill>
                <a:effectLst/>
                <a:latin typeface="Leelawadee" panose="020B0502040204020203" pitchFamily="34" charset="-34"/>
                <a:cs typeface="Leelawadee" panose="020B0502040204020203" pitchFamily="34" charset="-34"/>
              </a:rPr>
              <a:t>lmost </a:t>
            </a:r>
            <a:r>
              <a:rPr lang="en-US" sz="2400" b="1" i="0" dirty="0">
                <a:solidFill>
                  <a:srgbClr val="050304"/>
                </a:solidFill>
                <a:effectLst/>
                <a:latin typeface="Leelawadee" panose="020B0502040204020203" pitchFamily="34" charset="-34"/>
                <a:cs typeface="Leelawadee" panose="020B0502040204020203" pitchFamily="34" charset="-34"/>
              </a:rPr>
              <a:t>three times the storage capacity of nearby Lake Isabella</a:t>
            </a:r>
            <a:r>
              <a:rPr lang="en-US" sz="2400" b="0" i="0" dirty="0">
                <a:solidFill>
                  <a:srgbClr val="050304"/>
                </a:solidFill>
                <a:effectLst/>
                <a:latin typeface="Leelawadee" panose="020B0502040204020203" pitchFamily="34" charset="-34"/>
                <a:cs typeface="Leelawadee" panose="020B0502040204020203" pitchFamily="34" charset="-34"/>
              </a:rPr>
              <a:t>. </a:t>
            </a:r>
            <a:r>
              <a:rPr lang="en-US" sz="2400" i="0" dirty="0">
                <a:solidFill>
                  <a:srgbClr val="050304"/>
                </a:solidFill>
                <a:effectLst/>
                <a:latin typeface="Leelawadee" panose="020B0502040204020203" pitchFamily="34" charset="-34"/>
                <a:cs typeface="Leelawadee" panose="020B0502040204020203" pitchFamily="34" charset="-34"/>
              </a:rPr>
              <a:t>(</a:t>
            </a:r>
            <a:r>
              <a:rPr lang="en-US" sz="2400" dirty="0">
                <a:solidFill>
                  <a:srgbClr val="050304"/>
                </a:solidFill>
                <a:latin typeface="Leelawadee" panose="020B0502040204020203" pitchFamily="34" charset="-34"/>
                <a:cs typeface="Leelawadee" panose="020B0502040204020203" pitchFamily="34" charset="-34"/>
              </a:rPr>
              <a:t>1.5 million acre-feet of water)</a:t>
            </a:r>
            <a:r>
              <a:rPr lang="en-US" sz="2400" i="0" dirty="0">
                <a:solidFill>
                  <a:srgbClr val="050304"/>
                </a:solidFill>
                <a:effectLst/>
                <a:latin typeface="Leelawadee" panose="020B0502040204020203" pitchFamily="34" charset="-34"/>
                <a:cs typeface="Leelawadee" panose="020B0502040204020203" pitchFamily="34" charset="-34"/>
              </a:rPr>
              <a:t> </a:t>
            </a:r>
          </a:p>
          <a:p>
            <a:endParaRPr lang="en-US" sz="2400" dirty="0">
              <a:solidFill>
                <a:srgbClr val="050304"/>
              </a:solidFill>
              <a:latin typeface="Leelawadee" panose="020B0502040204020203" pitchFamily="34" charset="-34"/>
              <a:cs typeface="Leelawadee" panose="020B0502040204020203" pitchFamily="34" charset="-34"/>
            </a:endParaRPr>
          </a:p>
          <a:p>
            <a:pPr marL="285750" indent="-285750">
              <a:buFont typeface="Arial" panose="020B0604020202020204" pitchFamily="34" charset="0"/>
              <a:buChar char="•"/>
            </a:pPr>
            <a:r>
              <a:rPr lang="en-US" sz="2400" b="0" i="0" dirty="0">
                <a:solidFill>
                  <a:srgbClr val="050304"/>
                </a:solidFill>
                <a:effectLst/>
                <a:latin typeface="Leelawadee" panose="020B0502040204020203" pitchFamily="34" charset="-34"/>
                <a:cs typeface="Leelawadee" panose="020B0502040204020203" pitchFamily="34" charset="-34"/>
              </a:rPr>
              <a:t>Water is stored underground during wet years and recovered during dry years for agricultural and municipal and industrial uses.</a:t>
            </a:r>
          </a:p>
          <a:p>
            <a:endParaRPr lang="en-US" dirty="0">
              <a:solidFill>
                <a:srgbClr val="050304"/>
              </a:solidFill>
              <a:latin typeface="Leelawadee" panose="020B0502040204020203" pitchFamily="34" charset="-34"/>
              <a:cs typeface="Leelawadee" panose="020B0502040204020203" pitchFamily="34" charset="-34"/>
            </a:endParaRPr>
          </a:p>
        </p:txBody>
      </p:sp>
      <p:sp>
        <p:nvSpPr>
          <p:cNvPr id="6" name="Rectangle 5">
            <a:extLst>
              <a:ext uri="{FF2B5EF4-FFF2-40B4-BE49-F238E27FC236}">
                <a16:creationId xmlns:a16="http://schemas.microsoft.com/office/drawing/2014/main" id="{A024F8A4-97C1-91E2-9CC0-E8EEBCE33788}"/>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a:t>
            </a:r>
            <a:r>
              <a:rPr lang="en-US" dirty="0">
                <a:solidFill>
                  <a:schemeClr val="bg1"/>
                </a:solidFill>
                <a:latin typeface="Leelawadee" panose="020B0502040204020203" pitchFamily="34" charset="-34"/>
                <a:cs typeface="Leelawadee" panose="020B0502040204020203" pitchFamily="34" charset="-34"/>
              </a:rPr>
              <a:t>Groundwater Bank Risk </a:t>
            </a:r>
            <a:r>
              <a:rPr lang="en-US" dirty="0">
                <a:solidFill>
                  <a:schemeClr val="bg1">
                    <a:lumMod val="50000"/>
                  </a:schemeClr>
                </a:solidFill>
                <a:latin typeface="Leelawadee" panose="020B0502040204020203" pitchFamily="34" charset="-34"/>
                <a:cs typeface="Leelawadee" panose="020B0502040204020203" pitchFamily="34" charset="-34"/>
              </a:rPr>
              <a:t>| Water Delivery Risk | Conclusion  </a:t>
            </a:r>
          </a:p>
        </p:txBody>
      </p:sp>
    </p:spTree>
    <p:extLst>
      <p:ext uri="{BB962C8B-B14F-4D97-AF65-F5344CB8AC3E}">
        <p14:creationId xmlns:p14="http://schemas.microsoft.com/office/powerpoint/2010/main" val="2575807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28</a:t>
            </a:fld>
            <a:endParaRPr lang="en-US"/>
          </a:p>
        </p:txBody>
      </p:sp>
      <p:pic>
        <p:nvPicPr>
          <p:cNvPr id="13" name="Picture 12">
            <a:extLst>
              <a:ext uri="{FF2B5EF4-FFF2-40B4-BE49-F238E27FC236}">
                <a16:creationId xmlns:a16="http://schemas.microsoft.com/office/drawing/2014/main" id="{A6363198-5E90-5372-C8D9-23CAB8297C4E}"/>
              </a:ext>
            </a:extLst>
          </p:cNvPr>
          <p:cNvPicPr>
            <a:picLocks noChangeAspect="1"/>
          </p:cNvPicPr>
          <p:nvPr/>
        </p:nvPicPr>
        <p:blipFill rotWithShape="1">
          <a:blip r:embed="rId2"/>
          <a:srcRect r="2122" b="59596"/>
          <a:stretch/>
        </p:blipFill>
        <p:spPr>
          <a:xfrm>
            <a:off x="1159022" y="996397"/>
            <a:ext cx="10989435" cy="2770909"/>
          </a:xfrm>
          <a:prstGeom prst="rect">
            <a:avLst/>
          </a:prstGeom>
        </p:spPr>
      </p:pic>
      <p:pic>
        <p:nvPicPr>
          <p:cNvPr id="15" name="Picture 14">
            <a:extLst>
              <a:ext uri="{FF2B5EF4-FFF2-40B4-BE49-F238E27FC236}">
                <a16:creationId xmlns:a16="http://schemas.microsoft.com/office/drawing/2014/main" id="{DADFD547-8A5C-C2EB-1765-565473655F8E}"/>
              </a:ext>
            </a:extLst>
          </p:cNvPr>
          <p:cNvPicPr>
            <a:picLocks noChangeAspect="1"/>
          </p:cNvPicPr>
          <p:nvPr/>
        </p:nvPicPr>
        <p:blipFill rotWithShape="1">
          <a:blip r:embed="rId2"/>
          <a:srcRect t="59596" r="1943"/>
          <a:stretch/>
        </p:blipFill>
        <p:spPr>
          <a:xfrm>
            <a:off x="1159023" y="3676374"/>
            <a:ext cx="11009532" cy="2770909"/>
          </a:xfrm>
          <a:prstGeom prst="rect">
            <a:avLst/>
          </a:prstGeom>
        </p:spPr>
      </p:pic>
      <p:sp>
        <p:nvSpPr>
          <p:cNvPr id="2" name="TextBox 1">
            <a:extLst>
              <a:ext uri="{FF2B5EF4-FFF2-40B4-BE49-F238E27FC236}">
                <a16:creationId xmlns:a16="http://schemas.microsoft.com/office/drawing/2014/main" id="{189DFAA5-7612-2379-04F6-74FA9A9CC6D3}"/>
              </a:ext>
            </a:extLst>
          </p:cNvPr>
          <p:cNvSpPr txBox="1"/>
          <p:nvPr/>
        </p:nvSpPr>
        <p:spPr>
          <a:xfrm>
            <a:off x="7090787" y="1488345"/>
            <a:ext cx="7071818" cy="400110"/>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Largest Account Holder</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4" name="TextBox 3">
            <a:extLst>
              <a:ext uri="{FF2B5EF4-FFF2-40B4-BE49-F238E27FC236}">
                <a16:creationId xmlns:a16="http://schemas.microsoft.com/office/drawing/2014/main" id="{1D20D5E8-BDE5-50C6-D5B6-3D1127021B8B}"/>
              </a:ext>
            </a:extLst>
          </p:cNvPr>
          <p:cNvSpPr txBox="1"/>
          <p:nvPr/>
        </p:nvSpPr>
        <p:spPr>
          <a:xfrm>
            <a:off x="6907785" y="4039434"/>
            <a:ext cx="7071818" cy="400110"/>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Smaller Account Holder</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8" name="TextBox 7">
            <a:extLst>
              <a:ext uri="{FF2B5EF4-FFF2-40B4-BE49-F238E27FC236}">
                <a16:creationId xmlns:a16="http://schemas.microsoft.com/office/drawing/2014/main" id="{4828DA92-4801-F01F-8303-6C94F0F62362}"/>
              </a:ext>
            </a:extLst>
          </p:cNvPr>
          <p:cNvSpPr txBox="1"/>
          <p:nvPr/>
        </p:nvSpPr>
        <p:spPr>
          <a:xfrm>
            <a:off x="270494" y="513340"/>
            <a:ext cx="9898438" cy="461665"/>
          </a:xfrm>
          <a:prstGeom prst="rect">
            <a:avLst/>
          </a:prstGeom>
          <a:noFill/>
        </p:spPr>
        <p:txBody>
          <a:bodyPr wrap="square" rtlCol="0">
            <a:spAutoFit/>
          </a:bodyPr>
          <a:lstStyle/>
          <a:p>
            <a:r>
              <a:rPr lang="en-US" sz="2400" b="1" i="1" dirty="0">
                <a:solidFill>
                  <a:schemeClr val="bg1">
                    <a:lumMod val="50000"/>
                  </a:schemeClr>
                </a:solidFill>
                <a:latin typeface="Leelawadee" panose="020B0502040204020203" pitchFamily="34" charset="-34"/>
                <a:cs typeface="Leelawadee" panose="020B0502040204020203" pitchFamily="34" charset="-34"/>
              </a:rPr>
              <a:t>Kernel density plots of monthly groundwater bank balances</a:t>
            </a:r>
          </a:p>
        </p:txBody>
      </p:sp>
      <p:sp>
        <p:nvSpPr>
          <p:cNvPr id="9" name="TextBox 8">
            <a:extLst>
              <a:ext uri="{FF2B5EF4-FFF2-40B4-BE49-F238E27FC236}">
                <a16:creationId xmlns:a16="http://schemas.microsoft.com/office/drawing/2014/main" id="{BE718FCD-04D9-43DB-7759-87538161D423}"/>
              </a:ext>
            </a:extLst>
          </p:cNvPr>
          <p:cNvSpPr txBox="1"/>
          <p:nvPr/>
        </p:nvSpPr>
        <p:spPr>
          <a:xfrm>
            <a:off x="99672" y="1858631"/>
            <a:ext cx="888528" cy="523220"/>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Mega</a:t>
            </a:r>
          </a:p>
          <a:p>
            <a:r>
              <a:rPr lang="en-US" sz="1400" b="1" i="1" dirty="0">
                <a:solidFill>
                  <a:schemeClr val="bg1">
                    <a:lumMod val="50000"/>
                  </a:schemeClr>
                </a:solidFill>
                <a:latin typeface="Leelawadee" panose="020B0502040204020203" pitchFamily="34" charset="-34"/>
                <a:cs typeface="Leelawadee" panose="020B0502040204020203" pitchFamily="34" charset="-34"/>
              </a:rPr>
              <a:t>drought</a:t>
            </a:r>
          </a:p>
        </p:txBody>
      </p:sp>
      <p:sp>
        <p:nvSpPr>
          <p:cNvPr id="10" name="TextBox 9">
            <a:extLst>
              <a:ext uri="{FF2B5EF4-FFF2-40B4-BE49-F238E27FC236}">
                <a16:creationId xmlns:a16="http://schemas.microsoft.com/office/drawing/2014/main" id="{BE718FCD-04D9-43DB-7759-87538161D423}"/>
              </a:ext>
            </a:extLst>
          </p:cNvPr>
          <p:cNvSpPr txBox="1"/>
          <p:nvPr/>
        </p:nvSpPr>
        <p:spPr>
          <a:xfrm>
            <a:off x="99672" y="2762354"/>
            <a:ext cx="888528" cy="307777"/>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Pluvial</a:t>
            </a:r>
          </a:p>
        </p:txBody>
      </p:sp>
      <p:cxnSp>
        <p:nvCxnSpPr>
          <p:cNvPr id="6" name="Straight Arrow Connector 5"/>
          <p:cNvCxnSpPr>
            <a:stCxn id="9" idx="2"/>
            <a:endCxn id="10" idx="0"/>
          </p:cNvCxnSpPr>
          <p:nvPr/>
        </p:nvCxnSpPr>
        <p:spPr>
          <a:xfrm>
            <a:off x="543936" y="2381851"/>
            <a:ext cx="0" cy="380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E718FCD-04D9-43DB-7759-87538161D423}"/>
              </a:ext>
            </a:extLst>
          </p:cNvPr>
          <p:cNvSpPr txBox="1"/>
          <p:nvPr/>
        </p:nvSpPr>
        <p:spPr>
          <a:xfrm>
            <a:off x="99672" y="4392491"/>
            <a:ext cx="888528" cy="523220"/>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Mega</a:t>
            </a:r>
          </a:p>
          <a:p>
            <a:r>
              <a:rPr lang="en-US" sz="1400" b="1" i="1" dirty="0">
                <a:solidFill>
                  <a:schemeClr val="bg1">
                    <a:lumMod val="50000"/>
                  </a:schemeClr>
                </a:solidFill>
                <a:latin typeface="Leelawadee" panose="020B0502040204020203" pitchFamily="34" charset="-34"/>
                <a:cs typeface="Leelawadee" panose="020B0502040204020203" pitchFamily="34" charset="-34"/>
              </a:rPr>
              <a:t>drought</a:t>
            </a:r>
          </a:p>
        </p:txBody>
      </p:sp>
      <p:sp>
        <p:nvSpPr>
          <p:cNvPr id="17" name="TextBox 16">
            <a:extLst>
              <a:ext uri="{FF2B5EF4-FFF2-40B4-BE49-F238E27FC236}">
                <a16:creationId xmlns:a16="http://schemas.microsoft.com/office/drawing/2014/main" id="{BE718FCD-04D9-43DB-7759-87538161D423}"/>
              </a:ext>
            </a:extLst>
          </p:cNvPr>
          <p:cNvSpPr txBox="1"/>
          <p:nvPr/>
        </p:nvSpPr>
        <p:spPr>
          <a:xfrm>
            <a:off x="99672" y="5296214"/>
            <a:ext cx="888528" cy="307777"/>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Pluvial</a:t>
            </a:r>
          </a:p>
        </p:txBody>
      </p:sp>
      <p:cxnSp>
        <p:nvCxnSpPr>
          <p:cNvPr id="18" name="Straight Arrow Connector 17"/>
          <p:cNvCxnSpPr>
            <a:stCxn id="16" idx="2"/>
            <a:endCxn id="17" idx="0"/>
          </p:cNvCxnSpPr>
          <p:nvPr/>
        </p:nvCxnSpPr>
        <p:spPr>
          <a:xfrm>
            <a:off x="543936" y="4915711"/>
            <a:ext cx="0" cy="380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D36F9EC8-7974-A0BA-D0F2-1FAF6EC76CB5}"/>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a:t>
            </a:r>
            <a:r>
              <a:rPr lang="en-US" dirty="0">
                <a:solidFill>
                  <a:schemeClr val="bg1"/>
                </a:solidFill>
                <a:latin typeface="Leelawadee" panose="020B0502040204020203" pitchFamily="34" charset="-34"/>
                <a:cs typeface="Leelawadee" panose="020B0502040204020203" pitchFamily="34" charset="-34"/>
              </a:rPr>
              <a:t>Groundwater Bank Risk </a:t>
            </a:r>
            <a:r>
              <a:rPr lang="en-US" dirty="0">
                <a:solidFill>
                  <a:schemeClr val="bg1">
                    <a:lumMod val="50000"/>
                  </a:schemeClr>
                </a:solidFill>
                <a:latin typeface="Leelawadee" panose="020B0502040204020203" pitchFamily="34" charset="-34"/>
                <a:cs typeface="Leelawadee" panose="020B0502040204020203" pitchFamily="34" charset="-34"/>
              </a:rPr>
              <a:t>| Water Delivery Risk | Conclusion  </a:t>
            </a:r>
          </a:p>
        </p:txBody>
      </p:sp>
    </p:spTree>
    <p:extLst>
      <p:ext uri="{BB962C8B-B14F-4D97-AF65-F5344CB8AC3E}">
        <p14:creationId xmlns:p14="http://schemas.microsoft.com/office/powerpoint/2010/main" val="1790601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363198-5E90-5372-C8D9-23CAB8297C4E}"/>
              </a:ext>
            </a:extLst>
          </p:cNvPr>
          <p:cNvPicPr>
            <a:picLocks noChangeAspect="1"/>
          </p:cNvPicPr>
          <p:nvPr/>
        </p:nvPicPr>
        <p:blipFill rotWithShape="1">
          <a:blip r:embed="rId2"/>
          <a:srcRect r="1764" b="59596"/>
          <a:stretch/>
        </p:blipFill>
        <p:spPr>
          <a:xfrm>
            <a:off x="1159022" y="996397"/>
            <a:ext cx="11029629" cy="2770909"/>
          </a:xfrm>
          <a:prstGeom prst="rect">
            <a:avLst/>
          </a:prstGeom>
        </p:spPr>
      </p:pic>
      <p:pic>
        <p:nvPicPr>
          <p:cNvPr id="16" name="Picture 15">
            <a:extLst>
              <a:ext uri="{FF2B5EF4-FFF2-40B4-BE49-F238E27FC236}">
                <a16:creationId xmlns:a16="http://schemas.microsoft.com/office/drawing/2014/main" id="{DADFD547-8A5C-C2EB-1765-565473655F8E}"/>
              </a:ext>
            </a:extLst>
          </p:cNvPr>
          <p:cNvPicPr>
            <a:picLocks noChangeAspect="1"/>
          </p:cNvPicPr>
          <p:nvPr/>
        </p:nvPicPr>
        <p:blipFill rotWithShape="1">
          <a:blip r:embed="rId2"/>
          <a:srcRect t="59596" r="1764"/>
          <a:stretch/>
        </p:blipFill>
        <p:spPr>
          <a:xfrm>
            <a:off x="1159022" y="3676374"/>
            <a:ext cx="11029629" cy="2770909"/>
          </a:xfrm>
          <a:prstGeom prst="rect">
            <a:avLst/>
          </a:prstGeom>
        </p:spPr>
      </p:pic>
      <p:sp>
        <p:nvSpPr>
          <p:cNvPr id="17" name="TextBox 16">
            <a:extLst>
              <a:ext uri="{FF2B5EF4-FFF2-40B4-BE49-F238E27FC236}">
                <a16:creationId xmlns:a16="http://schemas.microsoft.com/office/drawing/2014/main" id="{189DFAA5-7612-2379-04F6-74FA9A9CC6D3}"/>
              </a:ext>
            </a:extLst>
          </p:cNvPr>
          <p:cNvSpPr txBox="1"/>
          <p:nvPr/>
        </p:nvSpPr>
        <p:spPr>
          <a:xfrm>
            <a:off x="7090787" y="1488345"/>
            <a:ext cx="7071818" cy="400110"/>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Largest Account Holder</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8" name="TextBox 17">
            <a:extLst>
              <a:ext uri="{FF2B5EF4-FFF2-40B4-BE49-F238E27FC236}">
                <a16:creationId xmlns:a16="http://schemas.microsoft.com/office/drawing/2014/main" id="{1D20D5E8-BDE5-50C6-D5B6-3D1127021B8B}"/>
              </a:ext>
            </a:extLst>
          </p:cNvPr>
          <p:cNvSpPr txBox="1"/>
          <p:nvPr/>
        </p:nvSpPr>
        <p:spPr>
          <a:xfrm>
            <a:off x="6907785" y="4039434"/>
            <a:ext cx="7071818" cy="400110"/>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Smaller Account Holder</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9" name="TextBox 18">
            <a:extLst>
              <a:ext uri="{FF2B5EF4-FFF2-40B4-BE49-F238E27FC236}">
                <a16:creationId xmlns:a16="http://schemas.microsoft.com/office/drawing/2014/main" id="{BE718FCD-04D9-43DB-7759-87538161D423}"/>
              </a:ext>
            </a:extLst>
          </p:cNvPr>
          <p:cNvSpPr txBox="1"/>
          <p:nvPr/>
        </p:nvSpPr>
        <p:spPr>
          <a:xfrm>
            <a:off x="99672" y="1858631"/>
            <a:ext cx="888528" cy="523220"/>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Mega</a:t>
            </a:r>
          </a:p>
          <a:p>
            <a:r>
              <a:rPr lang="en-US" sz="1400" b="1" i="1" dirty="0">
                <a:solidFill>
                  <a:schemeClr val="bg1">
                    <a:lumMod val="50000"/>
                  </a:schemeClr>
                </a:solidFill>
                <a:latin typeface="Leelawadee" panose="020B0502040204020203" pitchFamily="34" charset="-34"/>
                <a:cs typeface="Leelawadee" panose="020B0502040204020203" pitchFamily="34" charset="-34"/>
              </a:rPr>
              <a:t>drought</a:t>
            </a:r>
          </a:p>
        </p:txBody>
      </p:sp>
      <p:sp>
        <p:nvSpPr>
          <p:cNvPr id="20" name="TextBox 19">
            <a:extLst>
              <a:ext uri="{FF2B5EF4-FFF2-40B4-BE49-F238E27FC236}">
                <a16:creationId xmlns:a16="http://schemas.microsoft.com/office/drawing/2014/main" id="{BE718FCD-04D9-43DB-7759-87538161D423}"/>
              </a:ext>
            </a:extLst>
          </p:cNvPr>
          <p:cNvSpPr txBox="1"/>
          <p:nvPr/>
        </p:nvSpPr>
        <p:spPr>
          <a:xfrm>
            <a:off x="99672" y="2762354"/>
            <a:ext cx="888528" cy="307777"/>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Pluvial</a:t>
            </a:r>
          </a:p>
        </p:txBody>
      </p:sp>
      <p:cxnSp>
        <p:nvCxnSpPr>
          <p:cNvPr id="22" name="Straight Arrow Connector 21"/>
          <p:cNvCxnSpPr>
            <a:stCxn id="19" idx="2"/>
            <a:endCxn id="20" idx="0"/>
          </p:cNvCxnSpPr>
          <p:nvPr/>
        </p:nvCxnSpPr>
        <p:spPr>
          <a:xfrm>
            <a:off x="543936" y="2381851"/>
            <a:ext cx="0" cy="380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BE718FCD-04D9-43DB-7759-87538161D423}"/>
              </a:ext>
            </a:extLst>
          </p:cNvPr>
          <p:cNvSpPr txBox="1"/>
          <p:nvPr/>
        </p:nvSpPr>
        <p:spPr>
          <a:xfrm>
            <a:off x="99672" y="4392491"/>
            <a:ext cx="888528" cy="523220"/>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Mega</a:t>
            </a:r>
          </a:p>
          <a:p>
            <a:r>
              <a:rPr lang="en-US" sz="1400" b="1" i="1" dirty="0">
                <a:solidFill>
                  <a:schemeClr val="bg1">
                    <a:lumMod val="50000"/>
                  </a:schemeClr>
                </a:solidFill>
                <a:latin typeface="Leelawadee" panose="020B0502040204020203" pitchFamily="34" charset="-34"/>
                <a:cs typeface="Leelawadee" panose="020B0502040204020203" pitchFamily="34" charset="-34"/>
              </a:rPr>
              <a:t>drought</a:t>
            </a:r>
          </a:p>
        </p:txBody>
      </p:sp>
      <p:sp>
        <p:nvSpPr>
          <p:cNvPr id="26" name="TextBox 25">
            <a:extLst>
              <a:ext uri="{FF2B5EF4-FFF2-40B4-BE49-F238E27FC236}">
                <a16:creationId xmlns:a16="http://schemas.microsoft.com/office/drawing/2014/main" id="{BE718FCD-04D9-43DB-7759-87538161D423}"/>
              </a:ext>
            </a:extLst>
          </p:cNvPr>
          <p:cNvSpPr txBox="1"/>
          <p:nvPr/>
        </p:nvSpPr>
        <p:spPr>
          <a:xfrm>
            <a:off x="99672" y="5296214"/>
            <a:ext cx="888528" cy="307777"/>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Pluvial</a:t>
            </a:r>
          </a:p>
        </p:txBody>
      </p:sp>
      <p:cxnSp>
        <p:nvCxnSpPr>
          <p:cNvPr id="27" name="Straight Arrow Connector 26"/>
          <p:cNvCxnSpPr>
            <a:stCxn id="25" idx="2"/>
            <a:endCxn id="26" idx="0"/>
          </p:cNvCxnSpPr>
          <p:nvPr/>
        </p:nvCxnSpPr>
        <p:spPr>
          <a:xfrm>
            <a:off x="543936" y="4915711"/>
            <a:ext cx="0" cy="380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29</a:t>
            </a:fld>
            <a:endParaRPr lang="en-US"/>
          </a:p>
        </p:txBody>
      </p:sp>
      <p:sp>
        <p:nvSpPr>
          <p:cNvPr id="2" name="TextBox 1">
            <a:extLst>
              <a:ext uri="{FF2B5EF4-FFF2-40B4-BE49-F238E27FC236}">
                <a16:creationId xmlns:a16="http://schemas.microsoft.com/office/drawing/2014/main" id="{FADB297A-5CD7-2EE4-D3E7-AF6E5F37CE09}"/>
              </a:ext>
            </a:extLst>
          </p:cNvPr>
          <p:cNvSpPr txBox="1"/>
          <p:nvPr/>
        </p:nvSpPr>
        <p:spPr>
          <a:xfrm>
            <a:off x="5732020" y="554523"/>
            <a:ext cx="6459980" cy="707886"/>
          </a:xfrm>
          <a:prstGeom prst="rect">
            <a:avLst/>
          </a:prstGeom>
          <a:solidFill>
            <a:schemeClr val="bg1">
              <a:lumMod val="95000"/>
            </a:schemeClr>
          </a:solid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Strong regime shift in mass of distribution from </a:t>
            </a:r>
            <a:r>
              <a:rPr lang="en-US" sz="2000" b="1" i="1" dirty="0" err="1">
                <a:solidFill>
                  <a:schemeClr val="bg1">
                    <a:lumMod val="50000"/>
                  </a:schemeClr>
                </a:solidFill>
                <a:latin typeface="Leelawadee" panose="020B0502040204020203" pitchFamily="34" charset="-34"/>
                <a:cs typeface="Leelawadee" panose="020B0502040204020203" pitchFamily="34" charset="-34"/>
              </a:rPr>
              <a:t>megadrought</a:t>
            </a:r>
            <a:r>
              <a:rPr lang="en-US" sz="2000" b="1" i="1" dirty="0">
                <a:solidFill>
                  <a:schemeClr val="bg1">
                    <a:lumMod val="50000"/>
                  </a:schemeClr>
                </a:solidFill>
                <a:latin typeface="Leelawadee" panose="020B0502040204020203" pitchFamily="34" charset="-34"/>
                <a:cs typeface="Leelawadee" panose="020B0502040204020203" pitchFamily="34" charset="-34"/>
              </a:rPr>
              <a:t> to pluvial period </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cxnSp>
        <p:nvCxnSpPr>
          <p:cNvPr id="10" name="Straight Connector 9"/>
          <p:cNvCxnSpPr/>
          <p:nvPr/>
        </p:nvCxnSpPr>
        <p:spPr>
          <a:xfrm flipH="1" flipV="1">
            <a:off x="5024176" y="1171475"/>
            <a:ext cx="10048" cy="1294522"/>
          </a:xfrm>
          <a:prstGeom prst="line">
            <a:avLst/>
          </a:prstGeom>
          <a:ln w="38100">
            <a:solidFill>
              <a:srgbClr val="D6A068"/>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301991" y="1498500"/>
            <a:ext cx="10048" cy="1294522"/>
          </a:xfrm>
          <a:prstGeom prst="line">
            <a:avLst/>
          </a:prstGeom>
          <a:ln w="38100">
            <a:solidFill>
              <a:srgbClr val="D6A068"/>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5136382" y="3972559"/>
            <a:ext cx="10048" cy="1294522"/>
          </a:xfrm>
          <a:prstGeom prst="line">
            <a:avLst/>
          </a:prstGeom>
          <a:ln w="38100">
            <a:solidFill>
              <a:srgbClr val="D6A068"/>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927882" y="4355399"/>
            <a:ext cx="10048" cy="1294522"/>
          </a:xfrm>
          <a:prstGeom prst="line">
            <a:avLst/>
          </a:prstGeom>
          <a:ln w="38100">
            <a:solidFill>
              <a:srgbClr val="D6A068"/>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06237" y="2070352"/>
            <a:ext cx="1063451" cy="622997"/>
          </a:xfrm>
          <a:prstGeom prst="straightConnector1">
            <a:avLst/>
          </a:prstGeom>
          <a:ln w="28575">
            <a:solidFill>
              <a:srgbClr val="D6A068"/>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213419" y="5105962"/>
            <a:ext cx="1543641" cy="449263"/>
          </a:xfrm>
          <a:prstGeom prst="straightConnector1">
            <a:avLst/>
          </a:prstGeom>
          <a:ln w="28575">
            <a:solidFill>
              <a:srgbClr val="D6A068"/>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8B43E68-3069-FB16-7CFB-9E044443F55D}"/>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a:t>
            </a:r>
            <a:r>
              <a:rPr lang="en-US" dirty="0">
                <a:solidFill>
                  <a:schemeClr val="bg1"/>
                </a:solidFill>
                <a:latin typeface="Leelawadee" panose="020B0502040204020203" pitchFamily="34" charset="-34"/>
                <a:cs typeface="Leelawadee" panose="020B0502040204020203" pitchFamily="34" charset="-34"/>
              </a:rPr>
              <a:t>Groundwater Bank Risk </a:t>
            </a:r>
            <a:r>
              <a:rPr lang="en-US" dirty="0">
                <a:solidFill>
                  <a:schemeClr val="bg1">
                    <a:lumMod val="50000"/>
                  </a:schemeClr>
                </a:solidFill>
                <a:latin typeface="Leelawadee" panose="020B0502040204020203" pitchFamily="34" charset="-34"/>
                <a:cs typeface="Leelawadee" panose="020B0502040204020203" pitchFamily="34" charset="-34"/>
              </a:rPr>
              <a:t>| Water Delivery Risk | Conclusion  </a:t>
            </a:r>
          </a:p>
        </p:txBody>
      </p:sp>
    </p:spTree>
    <p:extLst>
      <p:ext uri="{BB962C8B-B14F-4D97-AF65-F5344CB8AC3E}">
        <p14:creationId xmlns:p14="http://schemas.microsoft.com/office/powerpoint/2010/main" val="2400967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5235"/>
            <a:ext cx="10515600" cy="1325563"/>
          </a:xfrm>
        </p:spPr>
        <p:txBody>
          <a:bodyPr>
            <a:normAutofit fontScale="90000"/>
          </a:bodyPr>
          <a:lstStyle/>
          <a:p>
            <a:r>
              <a:rPr lang="en-US" sz="3200" b="1" dirty="0">
                <a:latin typeface="Leelawadee" panose="020B0502040204020203" pitchFamily="34" charset="-34"/>
                <a:cs typeface="Leelawadee" panose="020B0502040204020203" pitchFamily="34" charset="-34"/>
              </a:rPr>
              <a:t>A holistic representation of risk to individual stakeholders is dependent on many interconnected factors. </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a:t>
            </a:fld>
            <a:endParaRPr lang="en-US"/>
          </a:p>
        </p:txBody>
      </p:sp>
      <p:sp>
        <p:nvSpPr>
          <p:cNvPr id="34" name="Oval 33"/>
          <p:cNvSpPr/>
          <p:nvPr/>
        </p:nvSpPr>
        <p:spPr>
          <a:xfrm>
            <a:off x="3085779" y="2185552"/>
            <a:ext cx="3293615" cy="3199171"/>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753991" y="3318448"/>
            <a:ext cx="2662673" cy="2688854"/>
          </a:xfrm>
          <a:prstGeom prst="ellipse">
            <a:avLst/>
          </a:prstGeom>
          <a:solidFill>
            <a:srgbClr val="534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338546" y="4720079"/>
            <a:ext cx="1868861" cy="1888785"/>
          </a:xfrm>
          <a:prstGeom prst="ellipse">
            <a:avLst/>
          </a:prstGeom>
          <a:solidFill>
            <a:srgbClr val="B27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3637504" y="3267940"/>
            <a:ext cx="1777874" cy="646331"/>
          </a:xfrm>
          <a:prstGeom prst="rect">
            <a:avLst/>
          </a:prstGeom>
          <a:noFill/>
        </p:spPr>
        <p:txBody>
          <a:bodyPr wrap="square" rtlCol="0">
            <a:spAutoFit/>
          </a:bodyPr>
          <a:lstStyle/>
          <a:p>
            <a:pPr algn="ctr"/>
            <a:r>
              <a:rPr lang="en-US" b="1" dirty="0" err="1">
                <a:solidFill>
                  <a:schemeClr val="bg1"/>
                </a:solidFill>
                <a:latin typeface="Leelawadee" panose="020B0502040204020203" pitchFamily="34" charset="-34"/>
                <a:cs typeface="Leelawadee" panose="020B0502040204020203" pitchFamily="34" charset="-34"/>
              </a:rPr>
              <a:t>Hydroclimatic</a:t>
            </a:r>
            <a:r>
              <a:rPr lang="en-US" b="1" dirty="0">
                <a:solidFill>
                  <a:schemeClr val="bg1"/>
                </a:solidFill>
                <a:latin typeface="Leelawadee" panose="020B0502040204020203" pitchFamily="34" charset="-34"/>
                <a:cs typeface="Leelawadee" panose="020B0502040204020203" pitchFamily="34" charset="-34"/>
              </a:rPr>
              <a:t> </a:t>
            </a:r>
          </a:p>
          <a:p>
            <a:pPr algn="ctr"/>
            <a:r>
              <a:rPr lang="en-US" b="1" dirty="0">
                <a:solidFill>
                  <a:schemeClr val="bg1"/>
                </a:solidFill>
                <a:latin typeface="Leelawadee" panose="020B0502040204020203" pitchFamily="34" charset="-34"/>
                <a:cs typeface="Leelawadee" panose="020B0502040204020203" pitchFamily="34" charset="-34"/>
              </a:rPr>
              <a:t>Factors</a:t>
            </a:r>
          </a:p>
        </p:txBody>
      </p:sp>
      <p:sp>
        <p:nvSpPr>
          <p:cNvPr id="39" name="TextBox 38"/>
          <p:cNvSpPr txBox="1"/>
          <p:nvPr/>
        </p:nvSpPr>
        <p:spPr>
          <a:xfrm>
            <a:off x="5335128" y="4118467"/>
            <a:ext cx="1356712" cy="923330"/>
          </a:xfrm>
          <a:prstGeom prst="rect">
            <a:avLst/>
          </a:prstGeom>
          <a:noFill/>
        </p:spPr>
        <p:txBody>
          <a:bodyPr wrap="square" rtlCol="0">
            <a:spAutoFit/>
          </a:bodyPr>
          <a:lstStyle/>
          <a:p>
            <a:pPr algn="ctr"/>
            <a:r>
              <a:rPr lang="en-US" b="1" dirty="0">
                <a:solidFill>
                  <a:schemeClr val="bg1"/>
                </a:solidFill>
                <a:latin typeface="Leelawadee" panose="020B0502040204020203" pitchFamily="34" charset="-34"/>
                <a:cs typeface="Leelawadee" panose="020B0502040204020203" pitchFamily="34" charset="-34"/>
              </a:rPr>
              <a:t>State of the System</a:t>
            </a:r>
          </a:p>
        </p:txBody>
      </p:sp>
      <p:sp>
        <p:nvSpPr>
          <p:cNvPr id="43" name="TextBox 42"/>
          <p:cNvSpPr txBox="1"/>
          <p:nvPr/>
        </p:nvSpPr>
        <p:spPr>
          <a:xfrm>
            <a:off x="6525879" y="5360971"/>
            <a:ext cx="1546203" cy="646331"/>
          </a:xfrm>
          <a:prstGeom prst="rect">
            <a:avLst/>
          </a:prstGeom>
          <a:noFill/>
        </p:spPr>
        <p:txBody>
          <a:bodyPr wrap="square" rtlCol="0">
            <a:spAutoFit/>
          </a:bodyPr>
          <a:lstStyle/>
          <a:p>
            <a:pPr algn="ctr"/>
            <a:r>
              <a:rPr lang="en-US" b="1" dirty="0">
                <a:solidFill>
                  <a:schemeClr val="bg1"/>
                </a:solidFill>
                <a:latin typeface="Leelawadee" panose="020B0502040204020203" pitchFamily="34" charset="-34"/>
                <a:cs typeface="Leelawadee" panose="020B0502040204020203" pitchFamily="34" charset="-34"/>
              </a:rPr>
              <a:t>Stakeholder</a:t>
            </a:r>
          </a:p>
          <a:p>
            <a:pPr algn="ctr"/>
            <a:r>
              <a:rPr lang="en-US" b="1" dirty="0">
                <a:solidFill>
                  <a:schemeClr val="bg1"/>
                </a:solidFill>
                <a:latin typeface="Leelawadee" panose="020B0502040204020203" pitchFamily="34" charset="-34"/>
                <a:cs typeface="Leelawadee" panose="020B0502040204020203" pitchFamily="34" charset="-34"/>
              </a:rPr>
              <a:t>Attributes</a:t>
            </a:r>
          </a:p>
        </p:txBody>
      </p:sp>
      <p:sp>
        <p:nvSpPr>
          <p:cNvPr id="6" name="Rectangle 5">
            <a:extLst>
              <a:ext uri="{FF2B5EF4-FFF2-40B4-BE49-F238E27FC236}">
                <a16:creationId xmlns:a16="http://schemas.microsoft.com/office/drawing/2014/main" id="{82CD3017-52F8-7749-67F1-E737AC4BAEC8}"/>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372887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363198-5E90-5372-C8D9-23CAB8297C4E}"/>
              </a:ext>
            </a:extLst>
          </p:cNvPr>
          <p:cNvPicPr>
            <a:picLocks noChangeAspect="1"/>
          </p:cNvPicPr>
          <p:nvPr/>
        </p:nvPicPr>
        <p:blipFill rotWithShape="1">
          <a:blip r:embed="rId2"/>
          <a:srcRect r="1764" b="59596"/>
          <a:stretch/>
        </p:blipFill>
        <p:spPr>
          <a:xfrm>
            <a:off x="1159022" y="996397"/>
            <a:ext cx="11029629" cy="2770909"/>
          </a:xfrm>
          <a:prstGeom prst="rect">
            <a:avLst/>
          </a:prstGeom>
        </p:spPr>
      </p:pic>
      <p:pic>
        <p:nvPicPr>
          <p:cNvPr id="10" name="Picture 9">
            <a:extLst>
              <a:ext uri="{FF2B5EF4-FFF2-40B4-BE49-F238E27FC236}">
                <a16:creationId xmlns:a16="http://schemas.microsoft.com/office/drawing/2014/main" id="{DADFD547-8A5C-C2EB-1765-565473655F8E}"/>
              </a:ext>
            </a:extLst>
          </p:cNvPr>
          <p:cNvPicPr>
            <a:picLocks noChangeAspect="1"/>
          </p:cNvPicPr>
          <p:nvPr/>
        </p:nvPicPr>
        <p:blipFill rotWithShape="1">
          <a:blip r:embed="rId2"/>
          <a:srcRect t="59596" r="1766"/>
          <a:stretch/>
        </p:blipFill>
        <p:spPr>
          <a:xfrm>
            <a:off x="1159022" y="3676374"/>
            <a:ext cx="11029629" cy="2770909"/>
          </a:xfrm>
          <a:prstGeom prst="rect">
            <a:avLst/>
          </a:prstGeom>
        </p:spPr>
      </p:pic>
      <p:sp>
        <p:nvSpPr>
          <p:cNvPr id="11" name="TextBox 10">
            <a:extLst>
              <a:ext uri="{FF2B5EF4-FFF2-40B4-BE49-F238E27FC236}">
                <a16:creationId xmlns:a16="http://schemas.microsoft.com/office/drawing/2014/main" id="{189DFAA5-7612-2379-04F6-74FA9A9CC6D3}"/>
              </a:ext>
            </a:extLst>
          </p:cNvPr>
          <p:cNvSpPr txBox="1"/>
          <p:nvPr/>
        </p:nvSpPr>
        <p:spPr>
          <a:xfrm>
            <a:off x="7090787" y="1488345"/>
            <a:ext cx="7071818" cy="400110"/>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Largest Account Holder</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2" name="TextBox 11">
            <a:extLst>
              <a:ext uri="{FF2B5EF4-FFF2-40B4-BE49-F238E27FC236}">
                <a16:creationId xmlns:a16="http://schemas.microsoft.com/office/drawing/2014/main" id="{1D20D5E8-BDE5-50C6-D5B6-3D1127021B8B}"/>
              </a:ext>
            </a:extLst>
          </p:cNvPr>
          <p:cNvSpPr txBox="1"/>
          <p:nvPr/>
        </p:nvSpPr>
        <p:spPr>
          <a:xfrm>
            <a:off x="6907785" y="4039434"/>
            <a:ext cx="7071818" cy="400110"/>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Smaller Account Holder</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6" name="TextBox 15">
            <a:extLst>
              <a:ext uri="{FF2B5EF4-FFF2-40B4-BE49-F238E27FC236}">
                <a16:creationId xmlns:a16="http://schemas.microsoft.com/office/drawing/2014/main" id="{BE718FCD-04D9-43DB-7759-87538161D423}"/>
              </a:ext>
            </a:extLst>
          </p:cNvPr>
          <p:cNvSpPr txBox="1"/>
          <p:nvPr/>
        </p:nvSpPr>
        <p:spPr>
          <a:xfrm>
            <a:off x="99672" y="1858631"/>
            <a:ext cx="888528" cy="523220"/>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Mega</a:t>
            </a:r>
          </a:p>
          <a:p>
            <a:r>
              <a:rPr lang="en-US" sz="1400" b="1" i="1" dirty="0">
                <a:solidFill>
                  <a:schemeClr val="bg1">
                    <a:lumMod val="50000"/>
                  </a:schemeClr>
                </a:solidFill>
                <a:latin typeface="Leelawadee" panose="020B0502040204020203" pitchFamily="34" charset="-34"/>
                <a:cs typeface="Leelawadee" panose="020B0502040204020203" pitchFamily="34" charset="-34"/>
              </a:rPr>
              <a:t>drought</a:t>
            </a:r>
          </a:p>
        </p:txBody>
      </p:sp>
      <p:sp>
        <p:nvSpPr>
          <p:cNvPr id="17" name="TextBox 16">
            <a:extLst>
              <a:ext uri="{FF2B5EF4-FFF2-40B4-BE49-F238E27FC236}">
                <a16:creationId xmlns:a16="http://schemas.microsoft.com/office/drawing/2014/main" id="{BE718FCD-04D9-43DB-7759-87538161D423}"/>
              </a:ext>
            </a:extLst>
          </p:cNvPr>
          <p:cNvSpPr txBox="1"/>
          <p:nvPr/>
        </p:nvSpPr>
        <p:spPr>
          <a:xfrm>
            <a:off x="99672" y="2762354"/>
            <a:ext cx="888528" cy="307777"/>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Pluvial</a:t>
            </a:r>
          </a:p>
        </p:txBody>
      </p:sp>
      <p:cxnSp>
        <p:nvCxnSpPr>
          <p:cNvPr id="18" name="Straight Arrow Connector 17"/>
          <p:cNvCxnSpPr>
            <a:stCxn id="16" idx="2"/>
            <a:endCxn id="17" idx="0"/>
          </p:cNvCxnSpPr>
          <p:nvPr/>
        </p:nvCxnSpPr>
        <p:spPr>
          <a:xfrm>
            <a:off x="543936" y="2381851"/>
            <a:ext cx="0" cy="380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E718FCD-04D9-43DB-7759-87538161D423}"/>
              </a:ext>
            </a:extLst>
          </p:cNvPr>
          <p:cNvSpPr txBox="1"/>
          <p:nvPr/>
        </p:nvSpPr>
        <p:spPr>
          <a:xfrm>
            <a:off x="99672" y="4392491"/>
            <a:ext cx="888528" cy="523220"/>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Mega</a:t>
            </a:r>
          </a:p>
          <a:p>
            <a:r>
              <a:rPr lang="en-US" sz="1400" b="1" i="1" dirty="0">
                <a:solidFill>
                  <a:schemeClr val="bg1">
                    <a:lumMod val="50000"/>
                  </a:schemeClr>
                </a:solidFill>
                <a:latin typeface="Leelawadee" panose="020B0502040204020203" pitchFamily="34" charset="-34"/>
                <a:cs typeface="Leelawadee" panose="020B0502040204020203" pitchFamily="34" charset="-34"/>
              </a:rPr>
              <a:t>drought</a:t>
            </a:r>
          </a:p>
        </p:txBody>
      </p:sp>
      <p:sp>
        <p:nvSpPr>
          <p:cNvPr id="20" name="TextBox 19">
            <a:extLst>
              <a:ext uri="{FF2B5EF4-FFF2-40B4-BE49-F238E27FC236}">
                <a16:creationId xmlns:a16="http://schemas.microsoft.com/office/drawing/2014/main" id="{BE718FCD-04D9-43DB-7759-87538161D423}"/>
              </a:ext>
            </a:extLst>
          </p:cNvPr>
          <p:cNvSpPr txBox="1"/>
          <p:nvPr/>
        </p:nvSpPr>
        <p:spPr>
          <a:xfrm>
            <a:off x="99672" y="5296214"/>
            <a:ext cx="888528" cy="307777"/>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Pluvial</a:t>
            </a:r>
          </a:p>
        </p:txBody>
      </p:sp>
      <p:cxnSp>
        <p:nvCxnSpPr>
          <p:cNvPr id="21" name="Straight Arrow Connector 20"/>
          <p:cNvCxnSpPr>
            <a:stCxn id="19" idx="2"/>
            <a:endCxn id="20" idx="0"/>
          </p:cNvCxnSpPr>
          <p:nvPr/>
        </p:nvCxnSpPr>
        <p:spPr>
          <a:xfrm>
            <a:off x="543936" y="4915711"/>
            <a:ext cx="0" cy="380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30</a:t>
            </a:fld>
            <a:endParaRPr lang="en-US"/>
          </a:p>
        </p:txBody>
      </p:sp>
      <p:sp>
        <p:nvSpPr>
          <p:cNvPr id="2" name="TextBox 1">
            <a:extLst>
              <a:ext uri="{FF2B5EF4-FFF2-40B4-BE49-F238E27FC236}">
                <a16:creationId xmlns:a16="http://schemas.microsoft.com/office/drawing/2014/main" id="{1590C260-06A1-E07D-15E8-BA3AA2FC7D82}"/>
              </a:ext>
            </a:extLst>
          </p:cNvPr>
          <p:cNvSpPr txBox="1"/>
          <p:nvPr/>
        </p:nvSpPr>
        <p:spPr>
          <a:xfrm>
            <a:off x="99672" y="744324"/>
            <a:ext cx="8833313" cy="400110"/>
          </a:xfrm>
          <a:prstGeom prst="rect">
            <a:avLst/>
          </a:prstGeom>
          <a:solidFill>
            <a:schemeClr val="bg1">
              <a:lumMod val="95000"/>
            </a:schemeClr>
          </a:solid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Risk during highly variable periods is not homogenous across users.</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5" name="Rectangle 4">
            <a:extLst>
              <a:ext uri="{FF2B5EF4-FFF2-40B4-BE49-F238E27FC236}">
                <a16:creationId xmlns:a16="http://schemas.microsoft.com/office/drawing/2014/main" id="{CAFB5FF5-5CE7-F3EF-9F75-DE45EF0C5F46}"/>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a:t>
            </a:r>
            <a:r>
              <a:rPr lang="en-US" dirty="0">
                <a:solidFill>
                  <a:schemeClr val="bg1"/>
                </a:solidFill>
                <a:latin typeface="Leelawadee" panose="020B0502040204020203" pitchFamily="34" charset="-34"/>
                <a:cs typeface="Leelawadee" panose="020B0502040204020203" pitchFamily="34" charset="-34"/>
              </a:rPr>
              <a:t>Groundwater Bank Risk </a:t>
            </a:r>
            <a:r>
              <a:rPr lang="en-US" dirty="0">
                <a:solidFill>
                  <a:schemeClr val="bg1">
                    <a:lumMod val="50000"/>
                  </a:schemeClr>
                </a:solidFill>
                <a:latin typeface="Leelawadee" panose="020B0502040204020203" pitchFamily="34" charset="-34"/>
                <a:cs typeface="Leelawadee" panose="020B0502040204020203" pitchFamily="34" charset="-34"/>
              </a:rPr>
              <a:t>| Water Delivery Risk | Conclusion  </a:t>
            </a:r>
          </a:p>
        </p:txBody>
      </p:sp>
    </p:spTree>
    <p:extLst>
      <p:ext uri="{BB962C8B-B14F-4D97-AF65-F5344CB8AC3E}">
        <p14:creationId xmlns:p14="http://schemas.microsoft.com/office/powerpoint/2010/main" val="3813703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363198-5E90-5372-C8D9-23CAB8297C4E}"/>
              </a:ext>
            </a:extLst>
          </p:cNvPr>
          <p:cNvPicPr>
            <a:picLocks noChangeAspect="1"/>
          </p:cNvPicPr>
          <p:nvPr/>
        </p:nvPicPr>
        <p:blipFill rotWithShape="1">
          <a:blip r:embed="rId2"/>
          <a:srcRect r="1943" b="59596"/>
          <a:stretch/>
        </p:blipFill>
        <p:spPr>
          <a:xfrm>
            <a:off x="1159023" y="996397"/>
            <a:ext cx="11009532" cy="2770909"/>
          </a:xfrm>
          <a:prstGeom prst="rect">
            <a:avLst/>
          </a:prstGeom>
        </p:spPr>
      </p:pic>
      <p:pic>
        <p:nvPicPr>
          <p:cNvPr id="11" name="Picture 10">
            <a:extLst>
              <a:ext uri="{FF2B5EF4-FFF2-40B4-BE49-F238E27FC236}">
                <a16:creationId xmlns:a16="http://schemas.microsoft.com/office/drawing/2014/main" id="{DADFD547-8A5C-C2EB-1765-565473655F8E}"/>
              </a:ext>
            </a:extLst>
          </p:cNvPr>
          <p:cNvPicPr>
            <a:picLocks noChangeAspect="1"/>
          </p:cNvPicPr>
          <p:nvPr/>
        </p:nvPicPr>
        <p:blipFill rotWithShape="1">
          <a:blip r:embed="rId2"/>
          <a:srcRect t="59596" r="1943"/>
          <a:stretch/>
        </p:blipFill>
        <p:spPr>
          <a:xfrm>
            <a:off x="1159023" y="3676374"/>
            <a:ext cx="11009532" cy="2770909"/>
          </a:xfrm>
          <a:prstGeom prst="rect">
            <a:avLst/>
          </a:prstGeom>
        </p:spPr>
      </p:pic>
      <p:sp>
        <p:nvSpPr>
          <p:cNvPr id="12" name="TextBox 11">
            <a:extLst>
              <a:ext uri="{FF2B5EF4-FFF2-40B4-BE49-F238E27FC236}">
                <a16:creationId xmlns:a16="http://schemas.microsoft.com/office/drawing/2014/main" id="{189DFAA5-7612-2379-04F6-74FA9A9CC6D3}"/>
              </a:ext>
            </a:extLst>
          </p:cNvPr>
          <p:cNvSpPr txBox="1"/>
          <p:nvPr/>
        </p:nvSpPr>
        <p:spPr>
          <a:xfrm>
            <a:off x="7090787" y="1488345"/>
            <a:ext cx="7071818" cy="400110"/>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Largest Account Holder</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6" name="TextBox 15">
            <a:extLst>
              <a:ext uri="{FF2B5EF4-FFF2-40B4-BE49-F238E27FC236}">
                <a16:creationId xmlns:a16="http://schemas.microsoft.com/office/drawing/2014/main" id="{1D20D5E8-BDE5-50C6-D5B6-3D1127021B8B}"/>
              </a:ext>
            </a:extLst>
          </p:cNvPr>
          <p:cNvSpPr txBox="1"/>
          <p:nvPr/>
        </p:nvSpPr>
        <p:spPr>
          <a:xfrm>
            <a:off x="6907785" y="4039434"/>
            <a:ext cx="7071818" cy="400110"/>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Smaller Account Holder</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7" name="TextBox 16">
            <a:extLst>
              <a:ext uri="{FF2B5EF4-FFF2-40B4-BE49-F238E27FC236}">
                <a16:creationId xmlns:a16="http://schemas.microsoft.com/office/drawing/2014/main" id="{BE718FCD-04D9-43DB-7759-87538161D423}"/>
              </a:ext>
            </a:extLst>
          </p:cNvPr>
          <p:cNvSpPr txBox="1"/>
          <p:nvPr/>
        </p:nvSpPr>
        <p:spPr>
          <a:xfrm>
            <a:off x="99672" y="1858631"/>
            <a:ext cx="888528" cy="523220"/>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Mega</a:t>
            </a:r>
          </a:p>
          <a:p>
            <a:r>
              <a:rPr lang="en-US" sz="1400" b="1" i="1" dirty="0">
                <a:solidFill>
                  <a:schemeClr val="bg1">
                    <a:lumMod val="50000"/>
                  </a:schemeClr>
                </a:solidFill>
                <a:latin typeface="Leelawadee" panose="020B0502040204020203" pitchFamily="34" charset="-34"/>
                <a:cs typeface="Leelawadee" panose="020B0502040204020203" pitchFamily="34" charset="-34"/>
              </a:rPr>
              <a:t>drought</a:t>
            </a:r>
          </a:p>
        </p:txBody>
      </p:sp>
      <p:sp>
        <p:nvSpPr>
          <p:cNvPr id="18" name="TextBox 17">
            <a:extLst>
              <a:ext uri="{FF2B5EF4-FFF2-40B4-BE49-F238E27FC236}">
                <a16:creationId xmlns:a16="http://schemas.microsoft.com/office/drawing/2014/main" id="{BE718FCD-04D9-43DB-7759-87538161D423}"/>
              </a:ext>
            </a:extLst>
          </p:cNvPr>
          <p:cNvSpPr txBox="1"/>
          <p:nvPr/>
        </p:nvSpPr>
        <p:spPr>
          <a:xfrm>
            <a:off x="99672" y="2762354"/>
            <a:ext cx="888528" cy="307777"/>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Pluvial</a:t>
            </a:r>
          </a:p>
        </p:txBody>
      </p:sp>
      <p:cxnSp>
        <p:nvCxnSpPr>
          <p:cNvPr id="19" name="Straight Arrow Connector 18"/>
          <p:cNvCxnSpPr>
            <a:stCxn id="17" idx="2"/>
            <a:endCxn id="18" idx="0"/>
          </p:cNvCxnSpPr>
          <p:nvPr/>
        </p:nvCxnSpPr>
        <p:spPr>
          <a:xfrm>
            <a:off x="543936" y="2381851"/>
            <a:ext cx="0" cy="380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BE718FCD-04D9-43DB-7759-87538161D423}"/>
              </a:ext>
            </a:extLst>
          </p:cNvPr>
          <p:cNvSpPr txBox="1"/>
          <p:nvPr/>
        </p:nvSpPr>
        <p:spPr>
          <a:xfrm>
            <a:off x="99672" y="4392491"/>
            <a:ext cx="888528" cy="523220"/>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Mega</a:t>
            </a:r>
          </a:p>
          <a:p>
            <a:r>
              <a:rPr lang="en-US" sz="1400" b="1" i="1" dirty="0">
                <a:solidFill>
                  <a:schemeClr val="bg1">
                    <a:lumMod val="50000"/>
                  </a:schemeClr>
                </a:solidFill>
                <a:latin typeface="Leelawadee" panose="020B0502040204020203" pitchFamily="34" charset="-34"/>
                <a:cs typeface="Leelawadee" panose="020B0502040204020203" pitchFamily="34" charset="-34"/>
              </a:rPr>
              <a:t>drought</a:t>
            </a:r>
          </a:p>
        </p:txBody>
      </p:sp>
      <p:sp>
        <p:nvSpPr>
          <p:cNvPr id="21" name="TextBox 20">
            <a:extLst>
              <a:ext uri="{FF2B5EF4-FFF2-40B4-BE49-F238E27FC236}">
                <a16:creationId xmlns:a16="http://schemas.microsoft.com/office/drawing/2014/main" id="{BE718FCD-04D9-43DB-7759-87538161D423}"/>
              </a:ext>
            </a:extLst>
          </p:cNvPr>
          <p:cNvSpPr txBox="1"/>
          <p:nvPr/>
        </p:nvSpPr>
        <p:spPr>
          <a:xfrm>
            <a:off x="99672" y="5296214"/>
            <a:ext cx="888528" cy="307777"/>
          </a:xfrm>
          <a:prstGeom prst="rect">
            <a:avLst/>
          </a:prstGeom>
          <a:noFill/>
        </p:spPr>
        <p:txBody>
          <a:bodyPr wrap="square" rtlCol="0">
            <a:spAutoFit/>
          </a:bodyPr>
          <a:lstStyle/>
          <a:p>
            <a:r>
              <a:rPr lang="en-US" sz="1400" b="1" i="1" dirty="0">
                <a:solidFill>
                  <a:schemeClr val="bg1">
                    <a:lumMod val="50000"/>
                  </a:schemeClr>
                </a:solidFill>
                <a:latin typeface="Leelawadee" panose="020B0502040204020203" pitchFamily="34" charset="-34"/>
                <a:cs typeface="Leelawadee" panose="020B0502040204020203" pitchFamily="34" charset="-34"/>
              </a:rPr>
              <a:t>Pluvial</a:t>
            </a:r>
          </a:p>
        </p:txBody>
      </p:sp>
      <p:cxnSp>
        <p:nvCxnSpPr>
          <p:cNvPr id="22" name="Straight Arrow Connector 21"/>
          <p:cNvCxnSpPr>
            <a:stCxn id="20" idx="2"/>
            <a:endCxn id="21" idx="0"/>
          </p:cNvCxnSpPr>
          <p:nvPr/>
        </p:nvCxnSpPr>
        <p:spPr>
          <a:xfrm>
            <a:off x="543936" y="4915711"/>
            <a:ext cx="0" cy="380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31</a:t>
            </a:fld>
            <a:endParaRPr lang="en-US"/>
          </a:p>
        </p:txBody>
      </p:sp>
      <p:sp>
        <p:nvSpPr>
          <p:cNvPr id="2" name="TextBox 1">
            <a:extLst>
              <a:ext uri="{FF2B5EF4-FFF2-40B4-BE49-F238E27FC236}">
                <a16:creationId xmlns:a16="http://schemas.microsoft.com/office/drawing/2014/main" id="{1590C260-06A1-E07D-15E8-BA3AA2FC7D82}"/>
              </a:ext>
            </a:extLst>
          </p:cNvPr>
          <p:cNvSpPr txBox="1"/>
          <p:nvPr/>
        </p:nvSpPr>
        <p:spPr>
          <a:xfrm>
            <a:off x="211015" y="642454"/>
            <a:ext cx="9562376" cy="707886"/>
          </a:xfrm>
          <a:prstGeom prst="rect">
            <a:avLst/>
          </a:prstGeom>
          <a:solidFill>
            <a:schemeClr val="bg1">
              <a:lumMod val="95000"/>
            </a:schemeClr>
          </a:solid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Smaller account holder relies heavily on drawing groundwater during megadrought periods when surface water is reduced.</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6" name="Rectangle 5">
            <a:extLst>
              <a:ext uri="{FF2B5EF4-FFF2-40B4-BE49-F238E27FC236}">
                <a16:creationId xmlns:a16="http://schemas.microsoft.com/office/drawing/2014/main" id="{A5210DFA-0338-4B18-B89A-1ACDB239C1E6}"/>
              </a:ext>
            </a:extLst>
          </p:cNvPr>
          <p:cNvSpPr/>
          <p:nvPr/>
        </p:nvSpPr>
        <p:spPr>
          <a:xfrm>
            <a:off x="2564518" y="3676374"/>
            <a:ext cx="1330036" cy="1845652"/>
          </a:xfrm>
          <a:prstGeom prst="rect">
            <a:avLst/>
          </a:prstGeom>
          <a:noFill/>
          <a:ln w="38100">
            <a:solidFill>
              <a:srgbClr val="BC7A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DF0BB2-8DC7-0A79-DAFC-A3072B7D92B1}"/>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a:t>
            </a:r>
            <a:r>
              <a:rPr lang="en-US" dirty="0">
                <a:solidFill>
                  <a:schemeClr val="bg1"/>
                </a:solidFill>
                <a:latin typeface="Leelawadee" panose="020B0502040204020203" pitchFamily="34" charset="-34"/>
                <a:cs typeface="Leelawadee" panose="020B0502040204020203" pitchFamily="34" charset="-34"/>
              </a:rPr>
              <a:t>Groundwater Bank Risk </a:t>
            </a:r>
            <a:r>
              <a:rPr lang="en-US" dirty="0">
                <a:solidFill>
                  <a:schemeClr val="bg1">
                    <a:lumMod val="50000"/>
                  </a:schemeClr>
                </a:solidFill>
                <a:latin typeface="Leelawadee" panose="020B0502040204020203" pitchFamily="34" charset="-34"/>
                <a:cs typeface="Leelawadee" panose="020B0502040204020203" pitchFamily="34" charset="-34"/>
              </a:rPr>
              <a:t>| Water Delivery Risk | Conclusion  </a:t>
            </a:r>
          </a:p>
        </p:txBody>
      </p:sp>
    </p:spTree>
    <p:extLst>
      <p:ext uri="{BB962C8B-B14F-4D97-AF65-F5344CB8AC3E}">
        <p14:creationId xmlns:p14="http://schemas.microsoft.com/office/powerpoint/2010/main" val="3108172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957DC2-683E-5991-A8DE-045C4159FADD}"/>
              </a:ext>
            </a:extLst>
          </p:cNvPr>
          <p:cNvSpPr>
            <a:spLocks noGrp="1"/>
          </p:cNvSpPr>
          <p:nvPr>
            <p:ph type="title"/>
          </p:nvPr>
        </p:nvSpPr>
        <p:spPr/>
        <p:txBody>
          <a:bodyPr/>
          <a:lstStyle/>
          <a:p>
            <a:r>
              <a:rPr lang="en-US" dirty="0">
                <a:latin typeface="Leelawadee" panose="020B0502040204020203" pitchFamily="34" charset="-34"/>
                <a:cs typeface="Leelawadee" panose="020B0502040204020203" pitchFamily="34" charset="-34"/>
              </a:rPr>
              <a:t>Contract Deliveries</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32</a:t>
            </a:fld>
            <a:endParaRPr lang="en-US"/>
          </a:p>
        </p:txBody>
      </p:sp>
      <p:sp>
        <p:nvSpPr>
          <p:cNvPr id="9" name="Rectangle 8">
            <a:extLst>
              <a:ext uri="{FF2B5EF4-FFF2-40B4-BE49-F238E27FC236}">
                <a16:creationId xmlns:a16="http://schemas.microsoft.com/office/drawing/2014/main" id="{ECA7F494-B57F-2E31-FC85-F36ABBF0B586}"/>
              </a:ext>
            </a:extLst>
          </p:cNvPr>
          <p:cNvSpPr/>
          <p:nvPr/>
        </p:nvSpPr>
        <p:spPr>
          <a:xfrm>
            <a:off x="225631" y="3064545"/>
            <a:ext cx="415637" cy="1947553"/>
          </a:xfrm>
          <a:prstGeom prst="rect">
            <a:avLst/>
          </a:prstGeom>
          <a:solidFill>
            <a:srgbClr val="C9AF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82FCBEB-F5D7-A6A9-AE9C-4E09EC204CD1}"/>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a:t>
            </a:r>
            <a:r>
              <a:rPr lang="en-US" dirty="0">
                <a:solidFill>
                  <a:schemeClr val="bg1"/>
                </a:solidFill>
                <a:latin typeface="Leelawadee" panose="020B0502040204020203" pitchFamily="34" charset="-34"/>
                <a:cs typeface="Leelawadee" panose="020B0502040204020203" pitchFamily="34" charset="-34"/>
              </a:rPr>
              <a:t>Water Delivery Risk </a:t>
            </a:r>
            <a:r>
              <a:rPr lang="en-US" dirty="0">
                <a:solidFill>
                  <a:schemeClr val="bg1">
                    <a:lumMod val="50000"/>
                  </a:schemeClr>
                </a:solidFill>
                <a:latin typeface="Leelawadee" panose="020B0502040204020203" pitchFamily="34" charset="-34"/>
                <a:cs typeface="Leelawadee" panose="020B0502040204020203" pitchFamily="34" charset="-34"/>
              </a:rPr>
              <a:t>| Conclusion  </a:t>
            </a:r>
            <a:endParaRPr lang="en-US" dirty="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402676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p:txBody>
          <a:bodyPr>
            <a:normAutofit/>
          </a:bodyPr>
          <a:lstStyle/>
          <a:p>
            <a:r>
              <a:rPr lang="en-US" sz="3200" b="1" dirty="0">
                <a:latin typeface="Leelawadee" panose="020B0502040204020203" pitchFamily="34" charset="-34"/>
                <a:cs typeface="Leelawadee" panose="020B0502040204020203" pitchFamily="34" charset="-34"/>
              </a:rPr>
              <a:t>Water Contracts</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33</a:t>
            </a:fld>
            <a:endParaRPr lang="en-US"/>
          </a:p>
        </p:txBody>
      </p:sp>
      <p:sp>
        <p:nvSpPr>
          <p:cNvPr id="13" name="TextBox 12">
            <a:extLst>
              <a:ext uri="{FF2B5EF4-FFF2-40B4-BE49-F238E27FC236}">
                <a16:creationId xmlns:a16="http://schemas.microsoft.com/office/drawing/2014/main" id="{4828DA92-4801-F01F-8303-6C94F0F62362}"/>
              </a:ext>
            </a:extLst>
          </p:cNvPr>
          <p:cNvSpPr txBox="1"/>
          <p:nvPr/>
        </p:nvSpPr>
        <p:spPr>
          <a:xfrm>
            <a:off x="1021439" y="2671360"/>
            <a:ext cx="3030417" cy="2246769"/>
          </a:xfrm>
          <a:prstGeom prst="rect">
            <a:avLst/>
          </a:prstGeom>
          <a:solidFill>
            <a:schemeClr val="bg1">
              <a:lumMod val="95000"/>
            </a:schemeClr>
          </a:solidFill>
        </p:spPr>
        <p:txBody>
          <a:bodyPr wrap="square" rtlCol="0">
            <a:spAutoFit/>
          </a:bodyPr>
          <a:lstStyle/>
          <a:p>
            <a:r>
              <a:rPr lang="en-US" sz="2000" b="1" i="1" dirty="0">
                <a:solidFill>
                  <a:schemeClr val="bg1">
                    <a:lumMod val="50000"/>
                  </a:schemeClr>
                </a:solidFill>
                <a:latin typeface="Leelawadee" panose="020B0502040204020203" pitchFamily="34" charset="-34"/>
                <a:cs typeface="Leelawadee" panose="020B0502040204020203" pitchFamily="34" charset="-34"/>
              </a:rPr>
              <a:t>Entitles owners to some amount of surface water that are associated with one or more reservoirs and withdrawals from canals and rivers. </a:t>
            </a:r>
          </a:p>
        </p:txBody>
      </p:sp>
      <p:sp>
        <p:nvSpPr>
          <p:cNvPr id="16" name="TextBox 15">
            <a:extLst>
              <a:ext uri="{FF2B5EF4-FFF2-40B4-BE49-F238E27FC236}">
                <a16:creationId xmlns:a16="http://schemas.microsoft.com/office/drawing/2014/main" id="{1590C260-06A1-E07D-15E8-BA3AA2FC7D82}"/>
              </a:ext>
            </a:extLst>
          </p:cNvPr>
          <p:cNvSpPr txBox="1"/>
          <p:nvPr/>
        </p:nvSpPr>
        <p:spPr>
          <a:xfrm>
            <a:off x="5413018" y="2256406"/>
            <a:ext cx="1881248" cy="400110"/>
          </a:xfrm>
          <a:prstGeom prst="rect">
            <a:avLst/>
          </a:prstGeom>
          <a:solidFill>
            <a:schemeClr val="bg1">
              <a:lumMod val="95000"/>
            </a:schemeClr>
          </a:solid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Reservoir </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7" name="TextBox 16">
            <a:extLst>
              <a:ext uri="{FF2B5EF4-FFF2-40B4-BE49-F238E27FC236}">
                <a16:creationId xmlns:a16="http://schemas.microsoft.com/office/drawing/2014/main" id="{1590C260-06A1-E07D-15E8-BA3AA2FC7D82}"/>
              </a:ext>
            </a:extLst>
          </p:cNvPr>
          <p:cNvSpPr txBox="1"/>
          <p:nvPr/>
        </p:nvSpPr>
        <p:spPr>
          <a:xfrm>
            <a:off x="8375427" y="2256406"/>
            <a:ext cx="2569295" cy="400110"/>
          </a:xfrm>
          <a:prstGeom prst="rect">
            <a:avLst/>
          </a:prstGeom>
          <a:solidFill>
            <a:schemeClr val="bg1">
              <a:lumMod val="95000"/>
            </a:schemeClr>
          </a:solid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Water Contract </a:t>
            </a:r>
          </a:p>
        </p:txBody>
      </p:sp>
      <p:sp>
        <p:nvSpPr>
          <p:cNvPr id="18" name="TextBox 17"/>
          <p:cNvSpPr txBox="1"/>
          <p:nvPr/>
        </p:nvSpPr>
        <p:spPr>
          <a:xfrm>
            <a:off x="5504294" y="2844833"/>
            <a:ext cx="2514293" cy="3139321"/>
          </a:xfrm>
          <a:prstGeom prst="rect">
            <a:avLst/>
          </a:prstGeom>
          <a:noFill/>
        </p:spPr>
        <p:txBody>
          <a:bodyPr wrap="square" rtlCol="0">
            <a:spAutoFit/>
          </a:bodyPr>
          <a:lstStyle/>
          <a:p>
            <a:r>
              <a:rPr lang="en-US" dirty="0">
                <a:latin typeface="Leelawadee" panose="020B0502040204020203" pitchFamily="34" charset="-34"/>
                <a:cs typeface="Leelawadee" panose="020B0502040204020203" pitchFamily="34" charset="-34"/>
              </a:rPr>
              <a:t>San Luis (state)</a:t>
            </a:r>
          </a:p>
          <a:p>
            <a:r>
              <a:rPr lang="en-US" dirty="0">
                <a:latin typeface="Leelawadee" panose="020B0502040204020203" pitchFamily="34" charset="-34"/>
                <a:cs typeface="Leelawadee" panose="020B0502040204020203" pitchFamily="34" charset="-34"/>
              </a:rPr>
              <a:t>San Luis (federal)</a:t>
            </a:r>
          </a:p>
          <a:p>
            <a:endParaRPr lang="en-US"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a:p>
            <a:r>
              <a:rPr lang="en-US" dirty="0">
                <a:latin typeface="Leelawadee" panose="020B0502040204020203" pitchFamily="34" charset="-34"/>
                <a:cs typeface="Leelawadee" panose="020B0502040204020203" pitchFamily="34" charset="-34"/>
              </a:rPr>
              <a:t>Millerton</a:t>
            </a:r>
          </a:p>
          <a:p>
            <a:endParaRPr lang="en-US" dirty="0">
              <a:latin typeface="Leelawadee" panose="020B0502040204020203" pitchFamily="34" charset="-34"/>
              <a:cs typeface="Leelawadee" panose="020B0502040204020203" pitchFamily="34" charset="-34"/>
            </a:endParaRPr>
          </a:p>
          <a:p>
            <a:r>
              <a:rPr lang="en-US" dirty="0">
                <a:latin typeface="Leelawadee" panose="020B0502040204020203" pitchFamily="34" charset="-34"/>
                <a:cs typeface="Leelawadee" panose="020B0502040204020203" pitchFamily="34" charset="-34"/>
              </a:rPr>
              <a:t>Pine Flat</a:t>
            </a:r>
          </a:p>
          <a:p>
            <a:r>
              <a:rPr lang="en-US" dirty="0">
                <a:latin typeface="Leelawadee" panose="020B0502040204020203" pitchFamily="34" charset="-34"/>
                <a:cs typeface="Leelawadee" panose="020B0502040204020203" pitchFamily="34" charset="-34"/>
              </a:rPr>
              <a:t>Kaweah </a:t>
            </a:r>
          </a:p>
          <a:p>
            <a:r>
              <a:rPr lang="en-US" dirty="0">
                <a:latin typeface="Leelawadee" panose="020B0502040204020203" pitchFamily="34" charset="-34"/>
                <a:cs typeface="Leelawadee" panose="020B0502040204020203" pitchFamily="34" charset="-34"/>
              </a:rPr>
              <a:t>Success</a:t>
            </a:r>
          </a:p>
          <a:p>
            <a:r>
              <a:rPr lang="en-US" dirty="0">
                <a:latin typeface="Leelawadee" panose="020B0502040204020203" pitchFamily="34" charset="-34"/>
                <a:cs typeface="Leelawadee" panose="020B0502040204020203" pitchFamily="34" charset="-34"/>
              </a:rPr>
              <a:t>Isabella</a:t>
            </a:r>
          </a:p>
        </p:txBody>
      </p:sp>
      <p:pic>
        <p:nvPicPr>
          <p:cNvPr id="19" name="Picture 18">
            <a:extLst>
              <a:ext uri="{FF2B5EF4-FFF2-40B4-BE49-F238E27FC236}">
                <a16:creationId xmlns:a16="http://schemas.microsoft.com/office/drawing/2014/main" id="{1805F833-3CE0-1D27-8905-328FC799958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3884"/>
          <a:stretch/>
        </p:blipFill>
        <p:spPr>
          <a:xfrm>
            <a:off x="5707448" y="1239291"/>
            <a:ext cx="1365060" cy="1039036"/>
          </a:xfrm>
          <a:prstGeom prst="rect">
            <a:avLst/>
          </a:prstGeom>
        </p:spPr>
      </p:pic>
      <p:pic>
        <p:nvPicPr>
          <p:cNvPr id="20" name="Picture 19"/>
          <p:cNvPicPr>
            <a:picLocks noChangeAspect="1"/>
          </p:cNvPicPr>
          <p:nvPr/>
        </p:nvPicPr>
        <p:blipFill rotWithShape="1">
          <a:blip r:embed="rId3" cstate="hqprint">
            <a:extLst>
              <a:ext uri="{28A0092B-C50C-407E-A947-70E740481C1C}">
                <a14:useLocalDpi xmlns:a14="http://schemas.microsoft.com/office/drawing/2010/main" val="0"/>
              </a:ext>
            </a:extLst>
          </a:blip>
          <a:srcRect b="13846"/>
          <a:stretch/>
        </p:blipFill>
        <p:spPr>
          <a:xfrm>
            <a:off x="9532142" y="1346751"/>
            <a:ext cx="900115" cy="775484"/>
          </a:xfrm>
          <a:prstGeom prst="rect">
            <a:avLst/>
          </a:prstGeom>
        </p:spPr>
      </p:pic>
      <p:sp>
        <p:nvSpPr>
          <p:cNvPr id="21" name="TextBox 20"/>
          <p:cNvSpPr txBox="1"/>
          <p:nvPr/>
        </p:nvSpPr>
        <p:spPr>
          <a:xfrm>
            <a:off x="7958291" y="2844832"/>
            <a:ext cx="4481566" cy="3570208"/>
          </a:xfrm>
          <a:prstGeom prst="rect">
            <a:avLst/>
          </a:prstGeom>
          <a:noFill/>
        </p:spPr>
        <p:txBody>
          <a:bodyPr wrap="square" rtlCol="0">
            <a:spAutoFit/>
          </a:bodyPr>
          <a:lstStyle/>
          <a:p>
            <a:r>
              <a:rPr lang="en-US" sz="1600" dirty="0">
                <a:latin typeface="Leelawadee" panose="020B0502040204020203" pitchFamily="34" charset="-34"/>
                <a:cs typeface="Leelawadee" panose="020B0502040204020203" pitchFamily="34" charset="-34"/>
              </a:rPr>
              <a:t>State Water Project</a:t>
            </a:r>
          </a:p>
          <a:p>
            <a:r>
              <a:rPr lang="en-US" sz="1600" dirty="0">
                <a:latin typeface="Leelawadee" panose="020B0502040204020203" pitchFamily="34" charset="-34"/>
                <a:cs typeface="Leelawadee" panose="020B0502040204020203" pitchFamily="34" charset="-34"/>
              </a:rPr>
              <a:t>Central Valley Project/Exchange Contractors (senior)</a:t>
            </a:r>
          </a:p>
          <a:p>
            <a:r>
              <a:rPr lang="en-US" sz="1600" dirty="0">
                <a:latin typeface="Leelawadee" panose="020B0502040204020203" pitchFamily="34" charset="-34"/>
                <a:cs typeface="Leelawadee" panose="020B0502040204020203" pitchFamily="34" charset="-34"/>
              </a:rPr>
              <a:t>Central Valley Project/Delta Division</a:t>
            </a:r>
          </a:p>
          <a:p>
            <a:r>
              <a:rPr lang="en-US" sz="1600" dirty="0">
                <a:latin typeface="Leelawadee" panose="020B0502040204020203" pitchFamily="34" charset="-34"/>
                <a:cs typeface="Leelawadee" panose="020B0502040204020203" pitchFamily="34" charset="-34"/>
              </a:rPr>
              <a:t>Central Valley Project/Cross Valley Contractors</a:t>
            </a:r>
          </a:p>
          <a:p>
            <a:r>
              <a:rPr lang="en-US" sz="1600" dirty="0">
                <a:latin typeface="Leelawadee" panose="020B0502040204020203" pitchFamily="34" charset="-34"/>
                <a:cs typeface="Leelawadee" panose="020B0502040204020203" pitchFamily="34" charset="-34"/>
              </a:rPr>
              <a:t>Central Valley Project/ Friant Division Class 1 (senior)</a:t>
            </a:r>
          </a:p>
          <a:p>
            <a:r>
              <a:rPr lang="en-US" sz="1600" dirty="0">
                <a:latin typeface="Leelawadee" panose="020B0502040204020203" pitchFamily="34" charset="-34"/>
                <a:cs typeface="Leelawadee" panose="020B0502040204020203" pitchFamily="34" charset="-34"/>
              </a:rPr>
              <a:t>Central Valley Project/ Friant Division Class 2</a:t>
            </a:r>
          </a:p>
          <a:p>
            <a:r>
              <a:rPr lang="en-US" sz="1600" dirty="0">
                <a:latin typeface="Leelawadee" panose="020B0502040204020203" pitchFamily="34" charset="-34"/>
                <a:cs typeface="Leelawadee" panose="020B0502040204020203" pitchFamily="34" charset="-34"/>
              </a:rPr>
              <a:t>Kings River Water Rights holder</a:t>
            </a:r>
          </a:p>
          <a:p>
            <a:r>
              <a:rPr lang="en-US" sz="1600" dirty="0">
                <a:latin typeface="Leelawadee" panose="020B0502040204020203" pitchFamily="34" charset="-34"/>
                <a:cs typeface="Leelawadee" panose="020B0502040204020203" pitchFamily="34" charset="-34"/>
              </a:rPr>
              <a:t>Kaweah River Water Rights holders</a:t>
            </a:r>
          </a:p>
          <a:p>
            <a:r>
              <a:rPr lang="en-US" sz="1600" dirty="0">
                <a:latin typeface="Leelawadee" panose="020B0502040204020203" pitchFamily="34" charset="-34"/>
                <a:cs typeface="Leelawadee" panose="020B0502040204020203" pitchFamily="34" charset="-34"/>
              </a:rPr>
              <a:t>Tule River Water Rights holders</a:t>
            </a:r>
          </a:p>
          <a:p>
            <a:r>
              <a:rPr lang="en-US" sz="1600" dirty="0">
                <a:latin typeface="Leelawadee" panose="020B0502040204020203" pitchFamily="34" charset="-34"/>
                <a:cs typeface="Leelawadee" panose="020B0502040204020203" pitchFamily="34" charset="-34"/>
              </a:rPr>
              <a:t>Kern River Water Rights holders</a:t>
            </a:r>
          </a:p>
          <a:p>
            <a:endParaRPr lang="en-US" sz="1600"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p:txBody>
      </p:sp>
      <p:cxnSp>
        <p:nvCxnSpPr>
          <p:cNvPr id="6" name="Straight Connector 5"/>
          <p:cNvCxnSpPr/>
          <p:nvPr/>
        </p:nvCxnSpPr>
        <p:spPr>
          <a:xfrm flipV="1">
            <a:off x="5514333" y="3138787"/>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5504290" y="4122128"/>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V="1">
            <a:off x="5513235" y="4807947"/>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522132" y="5071246"/>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5537786" y="5322565"/>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V="1">
            <a:off x="5537786" y="5585929"/>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p:cNvCxnSpPr/>
          <p:nvPr/>
        </p:nvCxnSpPr>
        <p:spPr>
          <a:xfrm>
            <a:off x="7656844" y="2844832"/>
            <a:ext cx="10048" cy="3139322"/>
          </a:xfrm>
          <a:prstGeom prst="line">
            <a:avLst/>
          </a:prstGeom>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3E5CFE3E-32C4-36CE-586F-D48B47CD0540}"/>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a:t>
            </a:r>
            <a:r>
              <a:rPr lang="en-US" dirty="0">
                <a:solidFill>
                  <a:schemeClr val="bg1"/>
                </a:solidFill>
                <a:latin typeface="Leelawadee" panose="020B0502040204020203" pitchFamily="34" charset="-34"/>
                <a:cs typeface="Leelawadee" panose="020B0502040204020203" pitchFamily="34" charset="-34"/>
              </a:rPr>
              <a:t>Water Delivery Risk </a:t>
            </a:r>
            <a:r>
              <a:rPr lang="en-US" dirty="0">
                <a:solidFill>
                  <a:schemeClr val="bg1">
                    <a:lumMod val="50000"/>
                  </a:schemeClr>
                </a:solidFill>
                <a:latin typeface="Leelawadee" panose="020B0502040204020203" pitchFamily="34" charset="-34"/>
                <a:cs typeface="Leelawadee" panose="020B0502040204020203" pitchFamily="34" charset="-34"/>
              </a:rPr>
              <a:t>| Conclusion  </a:t>
            </a:r>
            <a:endParaRPr lang="en-US" dirty="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042948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p:txBody>
          <a:bodyPr>
            <a:normAutofit/>
          </a:bodyPr>
          <a:lstStyle/>
          <a:p>
            <a:r>
              <a:rPr lang="en-US" sz="3200" b="1" dirty="0">
                <a:latin typeface="Leelawadee" panose="020B0502040204020203" pitchFamily="34" charset="-34"/>
                <a:cs typeface="Leelawadee" panose="020B0502040204020203" pitchFamily="34" charset="-34"/>
              </a:rPr>
              <a:t>Water Contracts</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34</a:t>
            </a:fld>
            <a:endParaRPr lang="en-US"/>
          </a:p>
        </p:txBody>
      </p:sp>
      <p:sp>
        <p:nvSpPr>
          <p:cNvPr id="13" name="TextBox 12">
            <a:extLst>
              <a:ext uri="{FF2B5EF4-FFF2-40B4-BE49-F238E27FC236}">
                <a16:creationId xmlns:a16="http://schemas.microsoft.com/office/drawing/2014/main" id="{4828DA92-4801-F01F-8303-6C94F0F62362}"/>
              </a:ext>
            </a:extLst>
          </p:cNvPr>
          <p:cNvSpPr txBox="1"/>
          <p:nvPr/>
        </p:nvSpPr>
        <p:spPr>
          <a:xfrm>
            <a:off x="1021439" y="2671360"/>
            <a:ext cx="3030417" cy="2246769"/>
          </a:xfrm>
          <a:prstGeom prst="rect">
            <a:avLst/>
          </a:prstGeom>
          <a:solidFill>
            <a:schemeClr val="bg1">
              <a:lumMod val="95000"/>
            </a:schemeClr>
          </a:solidFill>
        </p:spPr>
        <p:txBody>
          <a:bodyPr wrap="square" rtlCol="0">
            <a:spAutoFit/>
          </a:bodyPr>
          <a:lstStyle/>
          <a:p>
            <a:r>
              <a:rPr lang="en-US" sz="2000" b="1" i="1" dirty="0">
                <a:solidFill>
                  <a:schemeClr val="bg1">
                    <a:lumMod val="50000"/>
                  </a:schemeClr>
                </a:solidFill>
                <a:latin typeface="Leelawadee" panose="020B0502040204020203" pitchFamily="34" charset="-34"/>
                <a:cs typeface="Leelawadee" panose="020B0502040204020203" pitchFamily="34" charset="-34"/>
              </a:rPr>
              <a:t>Entitles owners to some amount of surface water that are associated with one or more reservoirs and withdrawals from canals and rivers. </a:t>
            </a:r>
          </a:p>
        </p:txBody>
      </p:sp>
      <p:sp>
        <p:nvSpPr>
          <p:cNvPr id="16" name="TextBox 15">
            <a:extLst>
              <a:ext uri="{FF2B5EF4-FFF2-40B4-BE49-F238E27FC236}">
                <a16:creationId xmlns:a16="http://schemas.microsoft.com/office/drawing/2014/main" id="{1590C260-06A1-E07D-15E8-BA3AA2FC7D82}"/>
              </a:ext>
            </a:extLst>
          </p:cNvPr>
          <p:cNvSpPr txBox="1"/>
          <p:nvPr/>
        </p:nvSpPr>
        <p:spPr>
          <a:xfrm>
            <a:off x="5413018" y="2256406"/>
            <a:ext cx="1881248" cy="400110"/>
          </a:xfrm>
          <a:prstGeom prst="rect">
            <a:avLst/>
          </a:prstGeom>
          <a:solidFill>
            <a:schemeClr val="bg1">
              <a:lumMod val="95000"/>
            </a:schemeClr>
          </a:solid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Reservoir </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7" name="TextBox 16">
            <a:extLst>
              <a:ext uri="{FF2B5EF4-FFF2-40B4-BE49-F238E27FC236}">
                <a16:creationId xmlns:a16="http://schemas.microsoft.com/office/drawing/2014/main" id="{1590C260-06A1-E07D-15E8-BA3AA2FC7D82}"/>
              </a:ext>
            </a:extLst>
          </p:cNvPr>
          <p:cNvSpPr txBox="1"/>
          <p:nvPr/>
        </p:nvSpPr>
        <p:spPr>
          <a:xfrm>
            <a:off x="8375427" y="2256406"/>
            <a:ext cx="2569295" cy="400110"/>
          </a:xfrm>
          <a:prstGeom prst="rect">
            <a:avLst/>
          </a:prstGeom>
          <a:solidFill>
            <a:schemeClr val="bg1">
              <a:lumMod val="95000"/>
            </a:schemeClr>
          </a:solid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Water Contract </a:t>
            </a:r>
          </a:p>
        </p:txBody>
      </p:sp>
      <p:sp>
        <p:nvSpPr>
          <p:cNvPr id="18" name="TextBox 17"/>
          <p:cNvSpPr txBox="1"/>
          <p:nvPr/>
        </p:nvSpPr>
        <p:spPr>
          <a:xfrm>
            <a:off x="5504294" y="2844833"/>
            <a:ext cx="2514293" cy="3139321"/>
          </a:xfrm>
          <a:prstGeom prst="rect">
            <a:avLst/>
          </a:prstGeom>
          <a:noFill/>
        </p:spPr>
        <p:txBody>
          <a:bodyPr wrap="square" rtlCol="0">
            <a:spAutoFit/>
          </a:bodyPr>
          <a:lstStyle/>
          <a:p>
            <a:r>
              <a:rPr lang="en-US" dirty="0">
                <a:latin typeface="Leelawadee" panose="020B0502040204020203" pitchFamily="34" charset="-34"/>
                <a:cs typeface="Leelawadee" panose="020B0502040204020203" pitchFamily="34" charset="-34"/>
              </a:rPr>
              <a:t>San Luis (state)</a:t>
            </a:r>
          </a:p>
          <a:p>
            <a:r>
              <a:rPr lang="en-US" dirty="0">
                <a:latin typeface="Leelawadee" panose="020B0502040204020203" pitchFamily="34" charset="-34"/>
                <a:cs typeface="Leelawadee" panose="020B0502040204020203" pitchFamily="34" charset="-34"/>
              </a:rPr>
              <a:t>San Luis (federal)</a:t>
            </a:r>
          </a:p>
          <a:p>
            <a:endParaRPr lang="en-US"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a:p>
            <a:r>
              <a:rPr lang="en-US" dirty="0">
                <a:latin typeface="Leelawadee" panose="020B0502040204020203" pitchFamily="34" charset="-34"/>
                <a:cs typeface="Leelawadee" panose="020B0502040204020203" pitchFamily="34" charset="-34"/>
              </a:rPr>
              <a:t>Millerton</a:t>
            </a:r>
          </a:p>
          <a:p>
            <a:endParaRPr lang="en-US" dirty="0">
              <a:latin typeface="Leelawadee" panose="020B0502040204020203" pitchFamily="34" charset="-34"/>
              <a:cs typeface="Leelawadee" panose="020B0502040204020203" pitchFamily="34" charset="-34"/>
            </a:endParaRPr>
          </a:p>
          <a:p>
            <a:r>
              <a:rPr lang="en-US" dirty="0">
                <a:latin typeface="Leelawadee" panose="020B0502040204020203" pitchFamily="34" charset="-34"/>
                <a:cs typeface="Leelawadee" panose="020B0502040204020203" pitchFamily="34" charset="-34"/>
              </a:rPr>
              <a:t>Pine Flat</a:t>
            </a:r>
          </a:p>
          <a:p>
            <a:r>
              <a:rPr lang="en-US" dirty="0">
                <a:latin typeface="Leelawadee" panose="020B0502040204020203" pitchFamily="34" charset="-34"/>
                <a:cs typeface="Leelawadee" panose="020B0502040204020203" pitchFamily="34" charset="-34"/>
              </a:rPr>
              <a:t>Kaweah </a:t>
            </a:r>
          </a:p>
          <a:p>
            <a:r>
              <a:rPr lang="en-US" dirty="0">
                <a:latin typeface="Leelawadee" panose="020B0502040204020203" pitchFamily="34" charset="-34"/>
                <a:cs typeface="Leelawadee" panose="020B0502040204020203" pitchFamily="34" charset="-34"/>
              </a:rPr>
              <a:t>Success</a:t>
            </a:r>
          </a:p>
          <a:p>
            <a:r>
              <a:rPr lang="en-US" dirty="0">
                <a:latin typeface="Leelawadee" panose="020B0502040204020203" pitchFamily="34" charset="-34"/>
                <a:cs typeface="Leelawadee" panose="020B0502040204020203" pitchFamily="34" charset="-34"/>
              </a:rPr>
              <a:t>Isabella</a:t>
            </a:r>
          </a:p>
        </p:txBody>
      </p:sp>
      <p:pic>
        <p:nvPicPr>
          <p:cNvPr id="19" name="Picture 18">
            <a:extLst>
              <a:ext uri="{FF2B5EF4-FFF2-40B4-BE49-F238E27FC236}">
                <a16:creationId xmlns:a16="http://schemas.microsoft.com/office/drawing/2014/main" id="{1805F833-3CE0-1D27-8905-328FC799958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3884"/>
          <a:stretch/>
        </p:blipFill>
        <p:spPr>
          <a:xfrm>
            <a:off x="5707448" y="1239291"/>
            <a:ext cx="1365060" cy="1039036"/>
          </a:xfrm>
          <a:prstGeom prst="rect">
            <a:avLst/>
          </a:prstGeom>
        </p:spPr>
      </p:pic>
      <p:pic>
        <p:nvPicPr>
          <p:cNvPr id="20" name="Picture 19"/>
          <p:cNvPicPr>
            <a:picLocks noChangeAspect="1"/>
          </p:cNvPicPr>
          <p:nvPr/>
        </p:nvPicPr>
        <p:blipFill rotWithShape="1">
          <a:blip r:embed="rId3" cstate="hqprint">
            <a:extLst>
              <a:ext uri="{28A0092B-C50C-407E-A947-70E740481C1C}">
                <a14:useLocalDpi xmlns:a14="http://schemas.microsoft.com/office/drawing/2010/main" val="0"/>
              </a:ext>
            </a:extLst>
          </a:blip>
          <a:srcRect b="13846"/>
          <a:stretch/>
        </p:blipFill>
        <p:spPr>
          <a:xfrm>
            <a:off x="9532142" y="1346751"/>
            <a:ext cx="900115" cy="775484"/>
          </a:xfrm>
          <a:prstGeom prst="rect">
            <a:avLst/>
          </a:prstGeom>
        </p:spPr>
      </p:pic>
      <p:sp>
        <p:nvSpPr>
          <p:cNvPr id="21" name="TextBox 20"/>
          <p:cNvSpPr txBox="1"/>
          <p:nvPr/>
        </p:nvSpPr>
        <p:spPr>
          <a:xfrm>
            <a:off x="7958291" y="2844832"/>
            <a:ext cx="4481566" cy="3570208"/>
          </a:xfrm>
          <a:prstGeom prst="rect">
            <a:avLst/>
          </a:prstGeom>
          <a:noFill/>
        </p:spPr>
        <p:txBody>
          <a:bodyPr wrap="square" rtlCol="0">
            <a:spAutoFit/>
          </a:bodyPr>
          <a:lstStyle/>
          <a:p>
            <a:r>
              <a:rPr lang="en-US" sz="1600" dirty="0">
                <a:latin typeface="Leelawadee" panose="020B0502040204020203" pitchFamily="34" charset="-34"/>
                <a:cs typeface="Leelawadee" panose="020B0502040204020203" pitchFamily="34" charset="-34"/>
              </a:rPr>
              <a:t>State Water Project</a:t>
            </a:r>
          </a:p>
          <a:p>
            <a:r>
              <a:rPr lang="en-US" sz="1600" dirty="0">
                <a:latin typeface="Leelawadee" panose="020B0502040204020203" pitchFamily="34" charset="-34"/>
                <a:cs typeface="Leelawadee" panose="020B0502040204020203" pitchFamily="34" charset="-34"/>
              </a:rPr>
              <a:t>Central Valley Project/Exchange Contractors (senior)</a:t>
            </a:r>
          </a:p>
          <a:p>
            <a:r>
              <a:rPr lang="en-US" sz="1600" dirty="0">
                <a:latin typeface="Leelawadee" panose="020B0502040204020203" pitchFamily="34" charset="-34"/>
                <a:cs typeface="Leelawadee" panose="020B0502040204020203" pitchFamily="34" charset="-34"/>
              </a:rPr>
              <a:t>Central Valley Project/Delta Division</a:t>
            </a:r>
          </a:p>
          <a:p>
            <a:r>
              <a:rPr lang="en-US" sz="1600" dirty="0">
                <a:latin typeface="Leelawadee" panose="020B0502040204020203" pitchFamily="34" charset="-34"/>
                <a:cs typeface="Leelawadee" panose="020B0502040204020203" pitchFamily="34" charset="-34"/>
              </a:rPr>
              <a:t>Central Valley Project/Cross Valley Contractors</a:t>
            </a:r>
          </a:p>
          <a:p>
            <a:r>
              <a:rPr lang="en-US" sz="1600" dirty="0">
                <a:solidFill>
                  <a:srgbClr val="AE741D"/>
                </a:solidFill>
                <a:latin typeface="Leelawadee" panose="020B0502040204020203" pitchFamily="34" charset="-34"/>
                <a:cs typeface="Leelawadee" panose="020B0502040204020203" pitchFamily="34" charset="-34"/>
              </a:rPr>
              <a:t>Central Valley Project/ Friant Division Class 1 (senior)</a:t>
            </a:r>
          </a:p>
          <a:p>
            <a:r>
              <a:rPr lang="en-US" sz="1600" dirty="0">
                <a:solidFill>
                  <a:srgbClr val="AE741D"/>
                </a:solidFill>
                <a:latin typeface="Leelawadee" panose="020B0502040204020203" pitchFamily="34" charset="-34"/>
                <a:cs typeface="Leelawadee" panose="020B0502040204020203" pitchFamily="34" charset="-34"/>
              </a:rPr>
              <a:t>Central Valley Project/ Friant Division Class 2</a:t>
            </a:r>
          </a:p>
          <a:p>
            <a:r>
              <a:rPr lang="en-US" sz="1600" dirty="0">
                <a:latin typeface="Leelawadee" panose="020B0502040204020203" pitchFamily="34" charset="-34"/>
                <a:cs typeface="Leelawadee" panose="020B0502040204020203" pitchFamily="34" charset="-34"/>
              </a:rPr>
              <a:t>Kings River Water Rights holder</a:t>
            </a:r>
          </a:p>
          <a:p>
            <a:r>
              <a:rPr lang="en-US" sz="1600" dirty="0">
                <a:latin typeface="Leelawadee" panose="020B0502040204020203" pitchFamily="34" charset="-34"/>
                <a:cs typeface="Leelawadee" panose="020B0502040204020203" pitchFamily="34" charset="-34"/>
              </a:rPr>
              <a:t>Kaweah River Water Rights holders</a:t>
            </a:r>
          </a:p>
          <a:p>
            <a:r>
              <a:rPr lang="en-US" sz="1600" dirty="0">
                <a:latin typeface="Leelawadee" panose="020B0502040204020203" pitchFamily="34" charset="-34"/>
                <a:cs typeface="Leelawadee" panose="020B0502040204020203" pitchFamily="34" charset="-34"/>
              </a:rPr>
              <a:t>Tule River Water Rights holders</a:t>
            </a:r>
          </a:p>
          <a:p>
            <a:r>
              <a:rPr lang="en-US" sz="1600" dirty="0">
                <a:latin typeface="Leelawadee" panose="020B0502040204020203" pitchFamily="34" charset="-34"/>
                <a:cs typeface="Leelawadee" panose="020B0502040204020203" pitchFamily="34" charset="-34"/>
              </a:rPr>
              <a:t>Kern River Water Rights holders</a:t>
            </a:r>
          </a:p>
          <a:p>
            <a:endParaRPr lang="en-US" sz="1600"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p:txBody>
      </p:sp>
      <p:cxnSp>
        <p:nvCxnSpPr>
          <p:cNvPr id="6" name="Straight Connector 5"/>
          <p:cNvCxnSpPr/>
          <p:nvPr/>
        </p:nvCxnSpPr>
        <p:spPr>
          <a:xfrm flipV="1">
            <a:off x="5514333" y="3138787"/>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5504290" y="4122128"/>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V="1">
            <a:off x="5513235" y="4807947"/>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522132" y="5071246"/>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5537786" y="5322565"/>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V="1">
            <a:off x="5537786" y="5585929"/>
            <a:ext cx="6654214" cy="32963"/>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p:cNvCxnSpPr/>
          <p:nvPr/>
        </p:nvCxnSpPr>
        <p:spPr>
          <a:xfrm>
            <a:off x="7656844" y="2844832"/>
            <a:ext cx="10048" cy="3139322"/>
          </a:xfrm>
          <a:prstGeom prst="line">
            <a:avLst/>
          </a:prstGeom>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F04B0D67-F500-8EE7-2FD1-1FB3BEACD290}"/>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a:t>
            </a:r>
            <a:r>
              <a:rPr lang="en-US" dirty="0">
                <a:solidFill>
                  <a:schemeClr val="bg1"/>
                </a:solidFill>
                <a:latin typeface="Leelawadee" panose="020B0502040204020203" pitchFamily="34" charset="-34"/>
                <a:cs typeface="Leelawadee" panose="020B0502040204020203" pitchFamily="34" charset="-34"/>
              </a:rPr>
              <a:t>Water Delivery Risk </a:t>
            </a:r>
            <a:r>
              <a:rPr lang="en-US" dirty="0">
                <a:solidFill>
                  <a:schemeClr val="bg1">
                    <a:lumMod val="50000"/>
                  </a:schemeClr>
                </a:solidFill>
                <a:latin typeface="Leelawadee" panose="020B0502040204020203" pitchFamily="34" charset="-34"/>
                <a:cs typeface="Leelawadee" panose="020B0502040204020203" pitchFamily="34" charset="-34"/>
              </a:rPr>
              <a:t>| Conclusion  </a:t>
            </a:r>
            <a:endParaRPr lang="en-US" dirty="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4116832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943602"/>
            <a:ext cx="10058400" cy="5495173"/>
          </a:xfrm>
          <a:prstGeom prst="rect">
            <a:avLst/>
          </a:prstGeom>
        </p:spPr>
      </p:pic>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35</a:t>
            </a:fld>
            <a:endParaRPr lang="en-US"/>
          </a:p>
        </p:txBody>
      </p:sp>
      <p:sp>
        <p:nvSpPr>
          <p:cNvPr id="9" name="TextBox 8">
            <a:extLst>
              <a:ext uri="{FF2B5EF4-FFF2-40B4-BE49-F238E27FC236}">
                <a16:creationId xmlns:a16="http://schemas.microsoft.com/office/drawing/2014/main" id="{718430CE-FC30-3BC8-2E44-F9DD4E1C3677}"/>
              </a:ext>
            </a:extLst>
          </p:cNvPr>
          <p:cNvSpPr txBox="1"/>
          <p:nvPr/>
        </p:nvSpPr>
        <p:spPr>
          <a:xfrm>
            <a:off x="418643" y="2340186"/>
            <a:ext cx="2134514" cy="3170099"/>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The frequency at which deliveries of a specific magnitude are experienced during 1550-1580 </a:t>
            </a:r>
            <a:r>
              <a:rPr lang="en-US" sz="2000" b="1" i="1" dirty="0" err="1">
                <a:solidFill>
                  <a:schemeClr val="bg1">
                    <a:lumMod val="50000"/>
                  </a:schemeClr>
                </a:solidFill>
                <a:latin typeface="Leelawadee" panose="020B0502040204020203" pitchFamily="34" charset="-34"/>
                <a:cs typeface="Leelawadee" panose="020B0502040204020203" pitchFamily="34" charset="-34"/>
              </a:rPr>
              <a:t>megadrought</a:t>
            </a:r>
            <a:r>
              <a:rPr lang="en-US" sz="2000" b="1" i="1" dirty="0">
                <a:solidFill>
                  <a:schemeClr val="bg1">
                    <a:lumMod val="50000"/>
                  </a:schemeClr>
                </a:solidFill>
                <a:latin typeface="Leelawadee" panose="020B0502040204020203" pitchFamily="34" charset="-34"/>
                <a:cs typeface="Leelawadee" panose="020B0502040204020203" pitchFamily="34" charset="-34"/>
              </a:rPr>
              <a:t> period. </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0"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capture a greater variation in monthly minimum contract deliveries than the worst modern drought. </a:t>
            </a:r>
          </a:p>
        </p:txBody>
      </p:sp>
      <p:sp>
        <p:nvSpPr>
          <p:cNvPr id="2" name="Rectangle 1">
            <a:extLst>
              <a:ext uri="{FF2B5EF4-FFF2-40B4-BE49-F238E27FC236}">
                <a16:creationId xmlns:a16="http://schemas.microsoft.com/office/drawing/2014/main" id="{B10CC7A1-540A-5694-3BD6-1ADCB01A9C82}"/>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a:t>
            </a:r>
            <a:r>
              <a:rPr lang="en-US" dirty="0">
                <a:solidFill>
                  <a:schemeClr val="bg1"/>
                </a:solidFill>
                <a:latin typeface="Leelawadee" panose="020B0502040204020203" pitchFamily="34" charset="-34"/>
                <a:cs typeface="Leelawadee" panose="020B0502040204020203" pitchFamily="34" charset="-34"/>
              </a:rPr>
              <a:t>Water Delivery Risk </a:t>
            </a:r>
            <a:r>
              <a:rPr lang="en-US" dirty="0">
                <a:solidFill>
                  <a:schemeClr val="bg1">
                    <a:lumMod val="50000"/>
                  </a:schemeClr>
                </a:solidFill>
                <a:latin typeface="Leelawadee" panose="020B0502040204020203" pitchFamily="34" charset="-34"/>
                <a:cs typeface="Leelawadee" panose="020B0502040204020203" pitchFamily="34" charset="-34"/>
              </a:rPr>
              <a:t>| Conclusion  </a:t>
            </a:r>
            <a:endParaRPr lang="en-US" dirty="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871797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943602"/>
            <a:ext cx="10058400" cy="5495173"/>
          </a:xfrm>
          <a:prstGeom prst="rect">
            <a:avLst/>
          </a:prstGeom>
        </p:spPr>
      </p:pic>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36</a:t>
            </a:fld>
            <a:endParaRPr lang="en-US"/>
          </a:p>
        </p:txBody>
      </p:sp>
      <p:sp>
        <p:nvSpPr>
          <p:cNvPr id="9" name="TextBox 8">
            <a:extLst>
              <a:ext uri="{FF2B5EF4-FFF2-40B4-BE49-F238E27FC236}">
                <a16:creationId xmlns:a16="http://schemas.microsoft.com/office/drawing/2014/main" id="{718430CE-FC30-3BC8-2E44-F9DD4E1C3677}"/>
              </a:ext>
            </a:extLst>
          </p:cNvPr>
          <p:cNvSpPr txBox="1"/>
          <p:nvPr/>
        </p:nvSpPr>
        <p:spPr>
          <a:xfrm>
            <a:off x="418643" y="2567803"/>
            <a:ext cx="2134514" cy="2246769"/>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Black line represents minimum monthly deliveries through 2012-2016 drought </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0"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capture a greater variation in monthly minimum contract deliveries than the worst modern drought. </a:t>
            </a:r>
          </a:p>
        </p:txBody>
      </p:sp>
      <p:sp>
        <p:nvSpPr>
          <p:cNvPr id="2" name="Rectangle 1">
            <a:extLst>
              <a:ext uri="{FF2B5EF4-FFF2-40B4-BE49-F238E27FC236}">
                <a16:creationId xmlns:a16="http://schemas.microsoft.com/office/drawing/2014/main" id="{32496E04-82C6-6695-8D1F-0C287B8F41B6}"/>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a:t>
            </a:r>
            <a:r>
              <a:rPr lang="en-US" dirty="0">
                <a:solidFill>
                  <a:schemeClr val="bg1"/>
                </a:solidFill>
                <a:latin typeface="Leelawadee" panose="020B0502040204020203" pitchFamily="34" charset="-34"/>
                <a:cs typeface="Leelawadee" panose="020B0502040204020203" pitchFamily="34" charset="-34"/>
              </a:rPr>
              <a:t>Water Delivery Risk </a:t>
            </a:r>
            <a:r>
              <a:rPr lang="en-US" dirty="0">
                <a:solidFill>
                  <a:schemeClr val="bg1">
                    <a:lumMod val="50000"/>
                  </a:schemeClr>
                </a:solidFill>
                <a:latin typeface="Leelawadee" panose="020B0502040204020203" pitchFamily="34" charset="-34"/>
                <a:cs typeface="Leelawadee" panose="020B0502040204020203" pitchFamily="34" charset="-34"/>
              </a:rPr>
              <a:t>| Conclusion  </a:t>
            </a:r>
            <a:endParaRPr lang="en-US" dirty="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754013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943602"/>
            <a:ext cx="10058400" cy="5495173"/>
          </a:xfrm>
          <a:prstGeom prst="rect">
            <a:avLst/>
          </a:prstGeom>
        </p:spPr>
      </p:pic>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37</a:t>
            </a:fld>
            <a:endParaRPr lang="en-US"/>
          </a:p>
        </p:txBody>
      </p:sp>
      <p:sp>
        <p:nvSpPr>
          <p:cNvPr id="9" name="TextBox 8">
            <a:extLst>
              <a:ext uri="{FF2B5EF4-FFF2-40B4-BE49-F238E27FC236}">
                <a16:creationId xmlns:a16="http://schemas.microsoft.com/office/drawing/2014/main" id="{718430CE-FC30-3BC8-2E44-F9DD4E1C3677}"/>
              </a:ext>
            </a:extLst>
          </p:cNvPr>
          <p:cNvSpPr txBox="1"/>
          <p:nvPr/>
        </p:nvSpPr>
        <p:spPr>
          <a:xfrm>
            <a:off x="328208" y="1991819"/>
            <a:ext cx="2364750" cy="3477875"/>
          </a:xfrm>
          <a:prstGeom prst="rect">
            <a:avLst/>
          </a:prstGeom>
          <a:no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Shading represents the frequency at which deliveries of a specific magnitude are experienced in our </a:t>
            </a:r>
            <a:r>
              <a:rPr lang="en-US" sz="2000" b="1" i="1" dirty="0" err="1">
                <a:solidFill>
                  <a:schemeClr val="bg1">
                    <a:lumMod val="50000"/>
                  </a:schemeClr>
                </a:solidFill>
                <a:latin typeface="Leelawadee" panose="020B0502040204020203" pitchFamily="34" charset="-34"/>
                <a:cs typeface="Leelawadee" panose="020B0502040204020203" pitchFamily="34" charset="-34"/>
              </a:rPr>
              <a:t>megadrought</a:t>
            </a:r>
            <a:r>
              <a:rPr lang="en-US" sz="2000" b="1" i="1" dirty="0">
                <a:solidFill>
                  <a:schemeClr val="bg1">
                    <a:lumMod val="50000"/>
                  </a:schemeClr>
                </a:solidFill>
                <a:latin typeface="Leelawadee" panose="020B0502040204020203" pitchFamily="34" charset="-34"/>
                <a:cs typeface="Leelawadee" panose="020B0502040204020203" pitchFamily="34" charset="-34"/>
              </a:rPr>
              <a:t> traces (dark green= more common) </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10"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capture a greater variation in monthly minimum contract deliveries than the worst modern drought. </a:t>
            </a:r>
          </a:p>
        </p:txBody>
      </p:sp>
      <p:sp>
        <p:nvSpPr>
          <p:cNvPr id="12" name="Left Brace 11">
            <a:extLst>
              <a:ext uri="{FF2B5EF4-FFF2-40B4-BE49-F238E27FC236}">
                <a16:creationId xmlns:a16="http://schemas.microsoft.com/office/drawing/2014/main" id="{E64ECC18-CC41-5893-02F5-770F0252620F}"/>
              </a:ext>
            </a:extLst>
          </p:cNvPr>
          <p:cNvSpPr/>
          <p:nvPr/>
        </p:nvSpPr>
        <p:spPr>
          <a:xfrm rot="10800000">
            <a:off x="6887768" y="2924070"/>
            <a:ext cx="484810" cy="1942470"/>
          </a:xfrm>
          <a:prstGeom prst="leftBrace">
            <a:avLst/>
          </a:prstGeom>
          <a:ln w="38100">
            <a:solidFill>
              <a:srgbClr val="B272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id="{450D5B38-D7D1-9F83-D58C-74CF2106637D}"/>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a:t>
            </a:r>
            <a:r>
              <a:rPr lang="en-US" dirty="0">
                <a:solidFill>
                  <a:schemeClr val="bg1"/>
                </a:solidFill>
                <a:latin typeface="Leelawadee" panose="020B0502040204020203" pitchFamily="34" charset="-34"/>
                <a:cs typeface="Leelawadee" panose="020B0502040204020203" pitchFamily="34" charset="-34"/>
              </a:rPr>
              <a:t>Water Delivery Risk </a:t>
            </a:r>
            <a:r>
              <a:rPr lang="en-US" dirty="0">
                <a:solidFill>
                  <a:schemeClr val="bg1">
                    <a:lumMod val="50000"/>
                  </a:schemeClr>
                </a:solidFill>
                <a:latin typeface="Leelawadee" panose="020B0502040204020203" pitchFamily="34" charset="-34"/>
                <a:cs typeface="Leelawadee" panose="020B0502040204020203" pitchFamily="34" charset="-34"/>
              </a:rPr>
              <a:t>| Conclusion  </a:t>
            </a:r>
            <a:endParaRPr lang="en-US" dirty="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442653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943602"/>
            <a:ext cx="10058400" cy="5495173"/>
          </a:xfrm>
          <a:prstGeom prst="rect">
            <a:avLst/>
          </a:prstGeom>
        </p:spPr>
      </p:pic>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38</a:t>
            </a:fld>
            <a:endParaRPr lang="en-US"/>
          </a:p>
        </p:txBody>
      </p:sp>
      <p:sp>
        <p:nvSpPr>
          <p:cNvPr id="10"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capture a greater variation in monthly minimum contract deliveries than the worst modern drought. </a:t>
            </a:r>
          </a:p>
        </p:txBody>
      </p:sp>
      <p:sp>
        <p:nvSpPr>
          <p:cNvPr id="7" name="TextBox 6">
            <a:extLst>
              <a:ext uri="{FF2B5EF4-FFF2-40B4-BE49-F238E27FC236}">
                <a16:creationId xmlns:a16="http://schemas.microsoft.com/office/drawing/2014/main" id="{DD18925E-C257-1915-01D2-1275B0B0BD3A}"/>
              </a:ext>
            </a:extLst>
          </p:cNvPr>
          <p:cNvSpPr txBox="1"/>
          <p:nvPr/>
        </p:nvSpPr>
        <p:spPr>
          <a:xfrm>
            <a:off x="132265" y="2748308"/>
            <a:ext cx="2707270" cy="2246769"/>
          </a:xfrm>
          <a:prstGeom prst="rect">
            <a:avLst/>
          </a:prstGeom>
          <a:solidFill>
            <a:schemeClr val="bg1">
              <a:lumMod val="95000"/>
            </a:schemeClr>
          </a:solidFill>
        </p:spPr>
        <p:txBody>
          <a:bodyPr wrap="square" rtlCol="0">
            <a:spAutoFit/>
          </a:bodyPr>
          <a:lstStyle/>
          <a:p>
            <a:pPr algn="ctr"/>
            <a:r>
              <a:rPr lang="en-US" sz="2000" b="1" i="1" dirty="0">
                <a:solidFill>
                  <a:schemeClr val="bg1">
                    <a:lumMod val="50000"/>
                  </a:schemeClr>
                </a:solidFill>
                <a:latin typeface="Leelawadee" panose="020B0502040204020203" pitchFamily="34" charset="-34"/>
                <a:cs typeface="Leelawadee" panose="020B0502040204020203" pitchFamily="34" charset="-34"/>
              </a:rPr>
              <a:t>We create many yearly traces that are characterized by lower deliveries than the worst deliveries seen in the </a:t>
            </a:r>
            <a:r>
              <a:rPr lang="en-US" sz="2000" b="1" i="1" dirty="0" smtClean="0">
                <a:solidFill>
                  <a:schemeClr val="bg1">
                    <a:lumMod val="50000"/>
                  </a:schemeClr>
                </a:solidFill>
                <a:latin typeface="Leelawadee" panose="020B0502040204020203" pitchFamily="34" charset="-34"/>
                <a:cs typeface="Leelawadee" panose="020B0502040204020203" pitchFamily="34" charset="-34"/>
              </a:rPr>
              <a:t>modern </a:t>
            </a:r>
            <a:r>
              <a:rPr lang="en-US" sz="2000" b="1" i="1" dirty="0">
                <a:solidFill>
                  <a:schemeClr val="bg1">
                    <a:lumMod val="50000"/>
                  </a:schemeClr>
                </a:solidFill>
                <a:latin typeface="Leelawadee" panose="020B0502040204020203" pitchFamily="34" charset="-34"/>
                <a:cs typeface="Leelawadee" panose="020B0502040204020203" pitchFamily="34" charset="-34"/>
              </a:rPr>
              <a:t>day drought</a:t>
            </a:r>
            <a:endParaRPr lang="en-US" sz="2800" b="1" i="1" dirty="0">
              <a:solidFill>
                <a:schemeClr val="bg1">
                  <a:lumMod val="50000"/>
                </a:schemeClr>
              </a:solidFill>
              <a:latin typeface="Leelawadee" panose="020B0502040204020203" pitchFamily="34" charset="-34"/>
              <a:cs typeface="Leelawadee" panose="020B0502040204020203" pitchFamily="34" charset="-34"/>
            </a:endParaRPr>
          </a:p>
        </p:txBody>
      </p:sp>
      <p:sp>
        <p:nvSpPr>
          <p:cNvPr id="8" name="Left Brace 7">
            <a:extLst>
              <a:ext uri="{FF2B5EF4-FFF2-40B4-BE49-F238E27FC236}">
                <a16:creationId xmlns:a16="http://schemas.microsoft.com/office/drawing/2014/main" id="{FE03011F-2C81-0FFC-44FE-C0263DA069E6}"/>
              </a:ext>
            </a:extLst>
          </p:cNvPr>
          <p:cNvSpPr/>
          <p:nvPr/>
        </p:nvSpPr>
        <p:spPr>
          <a:xfrm rot="10800000">
            <a:off x="6847167" y="3377754"/>
            <a:ext cx="484810" cy="1481447"/>
          </a:xfrm>
          <a:prstGeom prst="leftBrace">
            <a:avLst/>
          </a:prstGeom>
          <a:ln w="38100">
            <a:solidFill>
              <a:srgbClr val="B272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FE03011F-2C81-0FFC-44FE-C0263DA069E6}"/>
              </a:ext>
            </a:extLst>
          </p:cNvPr>
          <p:cNvSpPr/>
          <p:nvPr/>
        </p:nvSpPr>
        <p:spPr>
          <a:xfrm rot="10800000">
            <a:off x="10667216" y="3620175"/>
            <a:ext cx="484810" cy="1424098"/>
          </a:xfrm>
          <a:prstGeom prst="leftBrace">
            <a:avLst/>
          </a:prstGeom>
          <a:ln w="38100">
            <a:solidFill>
              <a:srgbClr val="B272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B08B5B06-D38B-6B2E-0739-CAA497AF6FD7}"/>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a:t>
            </a:r>
            <a:r>
              <a:rPr lang="en-US" dirty="0">
                <a:solidFill>
                  <a:schemeClr val="bg1"/>
                </a:solidFill>
                <a:latin typeface="Leelawadee" panose="020B0502040204020203" pitchFamily="34" charset="-34"/>
                <a:cs typeface="Leelawadee" panose="020B0502040204020203" pitchFamily="34" charset="-34"/>
              </a:rPr>
              <a:t>Water Delivery Risk </a:t>
            </a:r>
            <a:r>
              <a:rPr lang="en-US" dirty="0">
                <a:solidFill>
                  <a:schemeClr val="bg1">
                    <a:lumMod val="50000"/>
                  </a:schemeClr>
                </a:solidFill>
                <a:latin typeface="Leelawadee" panose="020B0502040204020203" pitchFamily="34" charset="-34"/>
                <a:cs typeface="Leelawadee" panose="020B0502040204020203" pitchFamily="34" charset="-34"/>
              </a:rPr>
              <a:t>| Conclusion  </a:t>
            </a:r>
            <a:endParaRPr lang="en-US" dirty="0">
              <a:solidFill>
                <a:schemeClr val="bg1"/>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1039883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Leelawadee" panose="020B0502040204020203" pitchFamily="34" charset="-34"/>
                <a:cs typeface="Leelawadee" panose="020B0502040204020203" pitchFamily="34" charset="-34"/>
              </a:rPr>
              <a:t>Conclusion </a:t>
            </a:r>
          </a:p>
        </p:txBody>
      </p:sp>
      <p:sp>
        <p:nvSpPr>
          <p:cNvPr id="5" name="Oval 4">
            <a:extLst>
              <a:ext uri="{FF2B5EF4-FFF2-40B4-BE49-F238E27FC236}">
                <a16:creationId xmlns:a16="http://schemas.microsoft.com/office/drawing/2014/main" id="{C6C55928-ED3C-A47A-7E3A-5D2A80AA8175}"/>
              </a:ext>
            </a:extLst>
          </p:cNvPr>
          <p:cNvSpPr/>
          <p:nvPr/>
        </p:nvSpPr>
        <p:spPr>
          <a:xfrm>
            <a:off x="514315" y="1644333"/>
            <a:ext cx="822960" cy="822960"/>
          </a:xfrm>
          <a:prstGeom prst="ellipse">
            <a:avLst/>
          </a:prstGeom>
          <a:solidFill>
            <a:schemeClr val="bg1"/>
          </a:solidFill>
          <a:ln w="28575">
            <a:solidFill>
              <a:srgbClr val="AE7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A6192E"/>
              </a:solidFill>
            </a:endParaRPr>
          </a:p>
        </p:txBody>
      </p:sp>
      <p:sp>
        <p:nvSpPr>
          <p:cNvPr id="6" name="TextBox 17">
            <a:extLst>
              <a:ext uri="{FF2B5EF4-FFF2-40B4-BE49-F238E27FC236}">
                <a16:creationId xmlns:a16="http://schemas.microsoft.com/office/drawing/2014/main" id="{21609B67-1804-050F-B495-F5E88224E071}"/>
              </a:ext>
            </a:extLst>
          </p:cNvPr>
          <p:cNvSpPr txBox="1"/>
          <p:nvPr/>
        </p:nvSpPr>
        <p:spPr>
          <a:xfrm>
            <a:off x="788623" y="1683070"/>
            <a:ext cx="2921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B27209"/>
                </a:solidFill>
              </a:rPr>
              <a:t>1</a:t>
            </a:r>
            <a:endParaRPr lang="en-US" sz="2800" b="1" dirty="0">
              <a:solidFill>
                <a:srgbClr val="B27209"/>
              </a:solidFill>
            </a:endParaRP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39</a:t>
            </a:fld>
            <a:endParaRPr lang="en-US"/>
          </a:p>
        </p:txBody>
      </p:sp>
      <p:sp>
        <p:nvSpPr>
          <p:cNvPr id="4" name="TextBox 3">
            <a:extLst>
              <a:ext uri="{FF2B5EF4-FFF2-40B4-BE49-F238E27FC236}">
                <a16:creationId xmlns:a16="http://schemas.microsoft.com/office/drawing/2014/main" id="{9667B884-FD36-D8E8-85EB-2C7454DA1698}"/>
              </a:ext>
            </a:extLst>
          </p:cNvPr>
          <p:cNvSpPr txBox="1"/>
          <p:nvPr/>
        </p:nvSpPr>
        <p:spPr>
          <a:xfrm>
            <a:off x="1395730" y="1690688"/>
            <a:ext cx="10016525" cy="830997"/>
          </a:xfrm>
          <a:prstGeom prst="rect">
            <a:avLst/>
          </a:prstGeom>
          <a:noFill/>
        </p:spPr>
        <p:txBody>
          <a:bodyPr wrap="square" rtlCol="0">
            <a:spAutoFit/>
          </a:bodyPr>
          <a:lstStyle/>
          <a:p>
            <a:r>
              <a:rPr lang="en-US" sz="2400" dirty="0">
                <a:latin typeface="Leelawadee" panose="020B0502040204020203" pitchFamily="34" charset="-34"/>
                <a:cs typeface="Leelawadee" panose="020B0502040204020203" pitchFamily="34" charset="-34"/>
              </a:rPr>
              <a:t>A holistic representation of risk is important for stakeholders to be able to make well-informed decisions about risk-reducing investments. </a:t>
            </a:r>
          </a:p>
        </p:txBody>
      </p:sp>
      <p:sp>
        <p:nvSpPr>
          <p:cNvPr id="7" name="Rectangle 6">
            <a:extLst>
              <a:ext uri="{FF2B5EF4-FFF2-40B4-BE49-F238E27FC236}">
                <a16:creationId xmlns:a16="http://schemas.microsoft.com/office/drawing/2014/main" id="{F5E7BD3C-469E-9B0C-7A44-7F0ECD654F8A}"/>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Water Delivery Risk | </a:t>
            </a:r>
            <a:r>
              <a:rPr lang="en-US" dirty="0">
                <a:solidFill>
                  <a:schemeClr val="bg1"/>
                </a:solidFill>
                <a:latin typeface="Leelawadee" panose="020B0502040204020203" pitchFamily="34" charset="-34"/>
                <a:cs typeface="Leelawadee" panose="020B0502040204020203" pitchFamily="34" charset="-34"/>
              </a:rPr>
              <a:t>Conclusion  </a:t>
            </a:r>
          </a:p>
        </p:txBody>
      </p:sp>
    </p:spTree>
    <p:extLst>
      <p:ext uri="{BB962C8B-B14F-4D97-AF65-F5344CB8AC3E}">
        <p14:creationId xmlns:p14="http://schemas.microsoft.com/office/powerpoint/2010/main" val="85539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5235"/>
            <a:ext cx="10515600" cy="1325563"/>
          </a:xfrm>
        </p:spPr>
        <p:txBody>
          <a:bodyPr>
            <a:normAutofit fontScale="90000"/>
          </a:bodyPr>
          <a:lstStyle/>
          <a:p>
            <a:r>
              <a:rPr lang="en-US" sz="3200" b="1" dirty="0">
                <a:latin typeface="Leelawadee" panose="020B0502040204020203" pitchFamily="34" charset="-34"/>
                <a:cs typeface="Leelawadee" panose="020B0502040204020203" pitchFamily="34" charset="-34"/>
              </a:rPr>
              <a:t>A holistic representation of risk to individual stakeholders is dependent on many interconnected factors. </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4</a:t>
            </a:fld>
            <a:endParaRPr lang="en-US"/>
          </a:p>
        </p:txBody>
      </p:sp>
      <p:sp>
        <p:nvSpPr>
          <p:cNvPr id="34" name="Oval 33"/>
          <p:cNvSpPr/>
          <p:nvPr/>
        </p:nvSpPr>
        <p:spPr>
          <a:xfrm>
            <a:off x="3085779" y="2185552"/>
            <a:ext cx="3293615" cy="3199171"/>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753991" y="3318448"/>
            <a:ext cx="2662673" cy="2688854"/>
          </a:xfrm>
          <a:prstGeom prst="ellipse">
            <a:avLst/>
          </a:prstGeom>
          <a:solidFill>
            <a:srgbClr val="534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5335128" y="4118467"/>
            <a:ext cx="1356712" cy="923330"/>
          </a:xfrm>
          <a:prstGeom prst="rect">
            <a:avLst/>
          </a:prstGeom>
          <a:noFill/>
        </p:spPr>
        <p:txBody>
          <a:bodyPr wrap="square" rtlCol="0">
            <a:spAutoFit/>
          </a:bodyPr>
          <a:lstStyle/>
          <a:p>
            <a:pPr algn="ctr"/>
            <a:r>
              <a:rPr lang="en-US" b="1" dirty="0">
                <a:solidFill>
                  <a:schemeClr val="bg1"/>
                </a:solidFill>
                <a:latin typeface="Leelawadee" panose="020B0502040204020203" pitchFamily="34" charset="-34"/>
                <a:cs typeface="Leelawadee" panose="020B0502040204020203" pitchFamily="34" charset="-34"/>
              </a:rPr>
              <a:t>State of the System</a:t>
            </a:r>
          </a:p>
        </p:txBody>
      </p:sp>
      <p:sp>
        <p:nvSpPr>
          <p:cNvPr id="37" name="Oval 36"/>
          <p:cNvSpPr/>
          <p:nvPr/>
        </p:nvSpPr>
        <p:spPr>
          <a:xfrm>
            <a:off x="6338546" y="4720079"/>
            <a:ext cx="1868861" cy="1888785"/>
          </a:xfrm>
          <a:prstGeom prst="ellipse">
            <a:avLst/>
          </a:prstGeom>
          <a:solidFill>
            <a:srgbClr val="B27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6525879" y="5360971"/>
            <a:ext cx="1546203" cy="646331"/>
          </a:xfrm>
          <a:prstGeom prst="rect">
            <a:avLst/>
          </a:prstGeom>
          <a:noFill/>
        </p:spPr>
        <p:txBody>
          <a:bodyPr wrap="square" rtlCol="0">
            <a:spAutoFit/>
          </a:bodyPr>
          <a:lstStyle/>
          <a:p>
            <a:pPr algn="ctr"/>
            <a:r>
              <a:rPr lang="en-US" b="1" dirty="0">
                <a:solidFill>
                  <a:schemeClr val="bg1"/>
                </a:solidFill>
                <a:latin typeface="Leelawadee" panose="020B0502040204020203" pitchFamily="34" charset="-34"/>
                <a:cs typeface="Leelawadee" panose="020B0502040204020203" pitchFamily="34" charset="-34"/>
              </a:rPr>
              <a:t>Stakeholder</a:t>
            </a:r>
          </a:p>
          <a:p>
            <a:pPr algn="ctr"/>
            <a:r>
              <a:rPr lang="en-US" b="1" dirty="0">
                <a:solidFill>
                  <a:schemeClr val="bg1"/>
                </a:solidFill>
                <a:latin typeface="Leelawadee" panose="020B0502040204020203" pitchFamily="34" charset="-34"/>
                <a:cs typeface="Leelawadee" panose="020B0502040204020203" pitchFamily="34" charset="-34"/>
              </a:rPr>
              <a:t>Attributes</a:t>
            </a:r>
          </a:p>
        </p:txBody>
      </p:sp>
      <p:cxnSp>
        <p:nvCxnSpPr>
          <p:cNvPr id="17" name="Straight Connector 16"/>
          <p:cNvCxnSpPr>
            <a:endCxn id="34" idx="2"/>
          </p:cNvCxnSpPr>
          <p:nvPr/>
        </p:nvCxnSpPr>
        <p:spPr>
          <a:xfrm>
            <a:off x="2148396" y="3267940"/>
            <a:ext cx="937383" cy="517198"/>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4" name="Rounded Rectangle 23"/>
          <p:cNvSpPr/>
          <p:nvPr/>
        </p:nvSpPr>
        <p:spPr>
          <a:xfrm>
            <a:off x="656705" y="2777565"/>
            <a:ext cx="1494708" cy="914400"/>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85857" y="2102998"/>
            <a:ext cx="1836403" cy="584775"/>
          </a:xfrm>
          <a:prstGeom prst="rect">
            <a:avLst/>
          </a:prstGeom>
          <a:solidFill>
            <a:srgbClr val="C9AF8D"/>
          </a:solidFill>
        </p:spPr>
        <p:txBody>
          <a:bodyPr wrap="square" rtlCol="0">
            <a:spAutoFit/>
          </a:bodyPr>
          <a:lstStyle/>
          <a:p>
            <a:pPr algn="ctr"/>
            <a:r>
              <a:rPr lang="en-US" sz="1600" dirty="0">
                <a:latin typeface="Leelawadee" panose="020B0502040204020203" pitchFamily="34" charset="-34"/>
                <a:cs typeface="Leelawadee" panose="020B0502040204020203" pitchFamily="34" charset="-34"/>
              </a:rPr>
              <a:t>Extreme Events Experienced</a:t>
            </a: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1165" t="2977" r="1165" b="13398"/>
          <a:stretch/>
        </p:blipFill>
        <p:spPr>
          <a:xfrm>
            <a:off x="670231" y="2923930"/>
            <a:ext cx="822747" cy="688019"/>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b="16764"/>
          <a:stretch/>
        </p:blipFill>
        <p:spPr>
          <a:xfrm>
            <a:off x="1366291" y="2938273"/>
            <a:ext cx="784313" cy="652832"/>
          </a:xfrm>
          <a:prstGeom prst="rect">
            <a:avLst/>
          </a:prstGeom>
        </p:spPr>
      </p:pic>
      <p:sp>
        <p:nvSpPr>
          <p:cNvPr id="28" name="TextBox 27"/>
          <p:cNvSpPr txBox="1"/>
          <p:nvPr/>
        </p:nvSpPr>
        <p:spPr>
          <a:xfrm>
            <a:off x="403069" y="3870313"/>
            <a:ext cx="2392142" cy="1569660"/>
          </a:xfrm>
          <a:prstGeom prst="rect">
            <a:avLst/>
          </a:prstGeom>
          <a:noFill/>
        </p:spPr>
        <p:txBody>
          <a:bodyPr wrap="square" rtlCol="0">
            <a:spAutoFit/>
          </a:bodyPr>
          <a:lstStyle/>
          <a:p>
            <a:r>
              <a:rPr lang="en-US" sz="1600" i="1" dirty="0">
                <a:solidFill>
                  <a:schemeClr val="bg1">
                    <a:lumMod val="50000"/>
                  </a:schemeClr>
                </a:solidFill>
                <a:latin typeface="Leelawadee" panose="020B0502040204020203" pitchFamily="34" charset="-34"/>
                <a:cs typeface="Leelawadee" panose="020B0502040204020203" pitchFamily="34" charset="-34"/>
              </a:rPr>
              <a:t>Has the stakeholder experienced all possible magnitudes, frequencies, and sequences of extreme events? </a:t>
            </a:r>
          </a:p>
        </p:txBody>
      </p:sp>
      <p:sp>
        <p:nvSpPr>
          <p:cNvPr id="18" name="TextBox 17"/>
          <p:cNvSpPr txBox="1"/>
          <p:nvPr/>
        </p:nvSpPr>
        <p:spPr>
          <a:xfrm>
            <a:off x="3637504" y="3267940"/>
            <a:ext cx="1777874" cy="646331"/>
          </a:xfrm>
          <a:prstGeom prst="rect">
            <a:avLst/>
          </a:prstGeom>
          <a:noFill/>
        </p:spPr>
        <p:txBody>
          <a:bodyPr wrap="square" rtlCol="0">
            <a:spAutoFit/>
          </a:bodyPr>
          <a:lstStyle/>
          <a:p>
            <a:pPr algn="ctr"/>
            <a:r>
              <a:rPr lang="en-US" b="1" dirty="0" err="1">
                <a:solidFill>
                  <a:schemeClr val="bg1"/>
                </a:solidFill>
                <a:latin typeface="Leelawadee" panose="020B0502040204020203" pitchFamily="34" charset="-34"/>
                <a:cs typeface="Leelawadee" panose="020B0502040204020203" pitchFamily="34" charset="-34"/>
              </a:rPr>
              <a:t>Hydroclimatic</a:t>
            </a:r>
            <a:r>
              <a:rPr lang="en-US" b="1" dirty="0">
                <a:solidFill>
                  <a:schemeClr val="bg1"/>
                </a:solidFill>
                <a:latin typeface="Leelawadee" panose="020B0502040204020203" pitchFamily="34" charset="-34"/>
                <a:cs typeface="Leelawadee" panose="020B0502040204020203" pitchFamily="34" charset="-34"/>
              </a:rPr>
              <a:t> </a:t>
            </a:r>
          </a:p>
          <a:p>
            <a:pPr algn="ctr"/>
            <a:r>
              <a:rPr lang="en-US" b="1" dirty="0">
                <a:solidFill>
                  <a:schemeClr val="bg1"/>
                </a:solidFill>
                <a:latin typeface="Leelawadee" panose="020B0502040204020203" pitchFamily="34" charset="-34"/>
                <a:cs typeface="Leelawadee" panose="020B0502040204020203" pitchFamily="34" charset="-34"/>
              </a:rPr>
              <a:t>Factors</a:t>
            </a:r>
          </a:p>
        </p:txBody>
      </p:sp>
      <p:sp>
        <p:nvSpPr>
          <p:cNvPr id="7" name="Rectangle 6">
            <a:extLst>
              <a:ext uri="{FF2B5EF4-FFF2-40B4-BE49-F238E27FC236}">
                <a16:creationId xmlns:a16="http://schemas.microsoft.com/office/drawing/2014/main" id="{AB27581C-6AD8-A25C-AB41-6683BAFF488E}"/>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2078916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Leelawadee" panose="020B0502040204020203" pitchFamily="34" charset="-34"/>
                <a:cs typeface="Leelawadee" panose="020B0502040204020203" pitchFamily="34" charset="-34"/>
              </a:rPr>
              <a:t>Conclusion </a:t>
            </a:r>
          </a:p>
        </p:txBody>
      </p:sp>
      <p:sp>
        <p:nvSpPr>
          <p:cNvPr id="5" name="Oval 4">
            <a:extLst>
              <a:ext uri="{FF2B5EF4-FFF2-40B4-BE49-F238E27FC236}">
                <a16:creationId xmlns:a16="http://schemas.microsoft.com/office/drawing/2014/main" id="{C6C55928-ED3C-A47A-7E3A-5D2A80AA8175}"/>
              </a:ext>
            </a:extLst>
          </p:cNvPr>
          <p:cNvSpPr/>
          <p:nvPr/>
        </p:nvSpPr>
        <p:spPr>
          <a:xfrm>
            <a:off x="514315" y="1644333"/>
            <a:ext cx="822960" cy="822960"/>
          </a:xfrm>
          <a:prstGeom prst="ellipse">
            <a:avLst/>
          </a:prstGeom>
          <a:solidFill>
            <a:schemeClr val="bg1"/>
          </a:solidFill>
          <a:ln w="28575">
            <a:solidFill>
              <a:srgbClr val="AE7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A6192E"/>
              </a:solidFill>
            </a:endParaRPr>
          </a:p>
        </p:txBody>
      </p:sp>
      <p:sp>
        <p:nvSpPr>
          <p:cNvPr id="6" name="TextBox 17">
            <a:extLst>
              <a:ext uri="{FF2B5EF4-FFF2-40B4-BE49-F238E27FC236}">
                <a16:creationId xmlns:a16="http://schemas.microsoft.com/office/drawing/2014/main" id="{21609B67-1804-050F-B495-F5E88224E071}"/>
              </a:ext>
            </a:extLst>
          </p:cNvPr>
          <p:cNvSpPr txBox="1"/>
          <p:nvPr/>
        </p:nvSpPr>
        <p:spPr>
          <a:xfrm>
            <a:off x="788623" y="1683070"/>
            <a:ext cx="2921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B27209"/>
                </a:solidFill>
              </a:rPr>
              <a:t>1</a:t>
            </a:r>
            <a:endParaRPr lang="en-US" sz="2800" b="1" dirty="0">
              <a:solidFill>
                <a:srgbClr val="B27209"/>
              </a:solidFill>
            </a:endParaRP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40</a:t>
            </a:fld>
            <a:endParaRPr lang="en-US"/>
          </a:p>
        </p:txBody>
      </p:sp>
      <p:sp>
        <p:nvSpPr>
          <p:cNvPr id="4" name="TextBox 3">
            <a:extLst>
              <a:ext uri="{FF2B5EF4-FFF2-40B4-BE49-F238E27FC236}">
                <a16:creationId xmlns:a16="http://schemas.microsoft.com/office/drawing/2014/main" id="{9667B884-FD36-D8E8-85EB-2C7454DA1698}"/>
              </a:ext>
            </a:extLst>
          </p:cNvPr>
          <p:cNvSpPr txBox="1"/>
          <p:nvPr/>
        </p:nvSpPr>
        <p:spPr>
          <a:xfrm>
            <a:off x="1395730" y="1690688"/>
            <a:ext cx="10016525" cy="830997"/>
          </a:xfrm>
          <a:prstGeom prst="rect">
            <a:avLst/>
          </a:prstGeom>
          <a:noFill/>
        </p:spPr>
        <p:txBody>
          <a:bodyPr wrap="square" rtlCol="0">
            <a:spAutoFit/>
          </a:bodyPr>
          <a:lstStyle/>
          <a:p>
            <a:r>
              <a:rPr lang="en-US" sz="2400" dirty="0">
                <a:latin typeface="Leelawadee" panose="020B0502040204020203" pitchFamily="34" charset="-34"/>
                <a:cs typeface="Leelawadee" panose="020B0502040204020203" pitchFamily="34" charset="-34"/>
              </a:rPr>
              <a:t>A holistic representation of risk is important for stakeholders to be able to make well-informed decisions about risk-reducing investments. </a:t>
            </a:r>
          </a:p>
        </p:txBody>
      </p:sp>
      <p:sp>
        <p:nvSpPr>
          <p:cNvPr id="8" name="Oval 7">
            <a:extLst>
              <a:ext uri="{FF2B5EF4-FFF2-40B4-BE49-F238E27FC236}">
                <a16:creationId xmlns:a16="http://schemas.microsoft.com/office/drawing/2014/main" id="{C6C55928-ED3C-A47A-7E3A-5D2A80AA8175}"/>
              </a:ext>
            </a:extLst>
          </p:cNvPr>
          <p:cNvSpPr/>
          <p:nvPr/>
        </p:nvSpPr>
        <p:spPr>
          <a:xfrm>
            <a:off x="514315" y="2987962"/>
            <a:ext cx="822960" cy="822960"/>
          </a:xfrm>
          <a:prstGeom prst="ellipse">
            <a:avLst/>
          </a:prstGeom>
          <a:solidFill>
            <a:schemeClr val="bg1"/>
          </a:solidFill>
          <a:ln w="28575">
            <a:solidFill>
              <a:srgbClr val="AE7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A6192E"/>
              </a:solidFill>
            </a:endParaRPr>
          </a:p>
        </p:txBody>
      </p:sp>
      <p:sp>
        <p:nvSpPr>
          <p:cNvPr id="9" name="TextBox 17">
            <a:extLst>
              <a:ext uri="{FF2B5EF4-FFF2-40B4-BE49-F238E27FC236}">
                <a16:creationId xmlns:a16="http://schemas.microsoft.com/office/drawing/2014/main" id="{21609B67-1804-050F-B495-F5E88224E071}"/>
              </a:ext>
            </a:extLst>
          </p:cNvPr>
          <p:cNvSpPr txBox="1"/>
          <p:nvPr/>
        </p:nvSpPr>
        <p:spPr>
          <a:xfrm>
            <a:off x="788623" y="3045499"/>
            <a:ext cx="2921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B27209"/>
                </a:solidFill>
              </a:rPr>
              <a:t>2</a:t>
            </a:r>
            <a:endParaRPr lang="en-US" sz="2800" b="1" dirty="0">
              <a:solidFill>
                <a:srgbClr val="B27209"/>
              </a:solidFill>
            </a:endParaRPr>
          </a:p>
        </p:txBody>
      </p:sp>
      <p:sp>
        <p:nvSpPr>
          <p:cNvPr id="10" name="TextBox 9">
            <a:extLst>
              <a:ext uri="{FF2B5EF4-FFF2-40B4-BE49-F238E27FC236}">
                <a16:creationId xmlns:a16="http://schemas.microsoft.com/office/drawing/2014/main" id="{2052FAAF-ABFC-DA8D-643B-AEC2C2F7C6ED}"/>
              </a:ext>
            </a:extLst>
          </p:cNvPr>
          <p:cNvSpPr txBox="1"/>
          <p:nvPr/>
        </p:nvSpPr>
        <p:spPr>
          <a:xfrm>
            <a:off x="1395729" y="2857162"/>
            <a:ext cx="10016525" cy="1200329"/>
          </a:xfrm>
          <a:prstGeom prst="rect">
            <a:avLst/>
          </a:prstGeom>
          <a:noFill/>
        </p:spPr>
        <p:txBody>
          <a:bodyPr wrap="square" rtlCol="0">
            <a:spAutoFit/>
          </a:bodyPr>
          <a:lstStyle/>
          <a:p>
            <a:r>
              <a:rPr lang="en-US" sz="2400" dirty="0">
                <a:latin typeface="Leelawadee" panose="020B0502040204020203" pitchFamily="34" charset="-34"/>
                <a:cs typeface="Leelawadee" panose="020B0502040204020203" pitchFamily="34" charset="-34"/>
              </a:rPr>
              <a:t>We use a highly resolved simulation model + large paleo-driven hydrology ensemble to explore the bounds of risk at multiple tiers of the CALFEWS system. </a:t>
            </a:r>
          </a:p>
        </p:txBody>
      </p:sp>
      <p:sp>
        <p:nvSpPr>
          <p:cNvPr id="7" name="Rectangle 6">
            <a:extLst>
              <a:ext uri="{FF2B5EF4-FFF2-40B4-BE49-F238E27FC236}">
                <a16:creationId xmlns:a16="http://schemas.microsoft.com/office/drawing/2014/main" id="{94ECE27A-98EB-CF07-E741-E77010E47F6E}"/>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Water Delivery Risk | </a:t>
            </a:r>
            <a:r>
              <a:rPr lang="en-US" dirty="0">
                <a:solidFill>
                  <a:schemeClr val="bg1"/>
                </a:solidFill>
                <a:latin typeface="Leelawadee" panose="020B0502040204020203" pitchFamily="34" charset="-34"/>
                <a:cs typeface="Leelawadee" panose="020B0502040204020203" pitchFamily="34" charset="-34"/>
              </a:rPr>
              <a:t>Conclusion  </a:t>
            </a:r>
          </a:p>
        </p:txBody>
      </p:sp>
    </p:spTree>
    <p:extLst>
      <p:ext uri="{BB962C8B-B14F-4D97-AF65-F5344CB8AC3E}">
        <p14:creationId xmlns:p14="http://schemas.microsoft.com/office/powerpoint/2010/main" val="173739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Leelawadee" panose="020B0502040204020203" pitchFamily="34" charset="-34"/>
                <a:cs typeface="Leelawadee" panose="020B0502040204020203" pitchFamily="34" charset="-34"/>
              </a:rPr>
              <a:t>Conclusion </a:t>
            </a:r>
          </a:p>
        </p:txBody>
      </p:sp>
      <p:sp>
        <p:nvSpPr>
          <p:cNvPr id="5" name="Oval 4">
            <a:extLst>
              <a:ext uri="{FF2B5EF4-FFF2-40B4-BE49-F238E27FC236}">
                <a16:creationId xmlns:a16="http://schemas.microsoft.com/office/drawing/2014/main" id="{C6C55928-ED3C-A47A-7E3A-5D2A80AA8175}"/>
              </a:ext>
            </a:extLst>
          </p:cNvPr>
          <p:cNvSpPr/>
          <p:nvPr/>
        </p:nvSpPr>
        <p:spPr>
          <a:xfrm>
            <a:off x="514315" y="1644333"/>
            <a:ext cx="822960" cy="822960"/>
          </a:xfrm>
          <a:prstGeom prst="ellipse">
            <a:avLst/>
          </a:prstGeom>
          <a:solidFill>
            <a:schemeClr val="bg1"/>
          </a:solidFill>
          <a:ln w="28575">
            <a:solidFill>
              <a:srgbClr val="AE7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A6192E"/>
              </a:solidFill>
            </a:endParaRPr>
          </a:p>
        </p:txBody>
      </p:sp>
      <p:sp>
        <p:nvSpPr>
          <p:cNvPr id="6" name="TextBox 17">
            <a:extLst>
              <a:ext uri="{FF2B5EF4-FFF2-40B4-BE49-F238E27FC236}">
                <a16:creationId xmlns:a16="http://schemas.microsoft.com/office/drawing/2014/main" id="{21609B67-1804-050F-B495-F5E88224E071}"/>
              </a:ext>
            </a:extLst>
          </p:cNvPr>
          <p:cNvSpPr txBox="1"/>
          <p:nvPr/>
        </p:nvSpPr>
        <p:spPr>
          <a:xfrm>
            <a:off x="788623" y="1683070"/>
            <a:ext cx="2921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B27209"/>
                </a:solidFill>
              </a:rPr>
              <a:t>1</a:t>
            </a:r>
            <a:endParaRPr lang="en-US" sz="2800" b="1" dirty="0">
              <a:solidFill>
                <a:srgbClr val="B27209"/>
              </a:solidFill>
            </a:endParaRP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41</a:t>
            </a:fld>
            <a:endParaRPr lang="en-US"/>
          </a:p>
        </p:txBody>
      </p:sp>
      <p:sp>
        <p:nvSpPr>
          <p:cNvPr id="4" name="TextBox 3">
            <a:extLst>
              <a:ext uri="{FF2B5EF4-FFF2-40B4-BE49-F238E27FC236}">
                <a16:creationId xmlns:a16="http://schemas.microsoft.com/office/drawing/2014/main" id="{9667B884-FD36-D8E8-85EB-2C7454DA1698}"/>
              </a:ext>
            </a:extLst>
          </p:cNvPr>
          <p:cNvSpPr txBox="1"/>
          <p:nvPr/>
        </p:nvSpPr>
        <p:spPr>
          <a:xfrm>
            <a:off x="1395730" y="1690688"/>
            <a:ext cx="10016525" cy="830997"/>
          </a:xfrm>
          <a:prstGeom prst="rect">
            <a:avLst/>
          </a:prstGeom>
          <a:noFill/>
        </p:spPr>
        <p:txBody>
          <a:bodyPr wrap="square" rtlCol="0">
            <a:spAutoFit/>
          </a:bodyPr>
          <a:lstStyle/>
          <a:p>
            <a:r>
              <a:rPr lang="en-US" sz="2400" dirty="0">
                <a:latin typeface="Leelawadee" panose="020B0502040204020203" pitchFamily="34" charset="-34"/>
                <a:cs typeface="Leelawadee" panose="020B0502040204020203" pitchFamily="34" charset="-34"/>
              </a:rPr>
              <a:t>A holistic representation of risk is important for stakeholders to be able to make well-informed decisions about risk-reducing investments. </a:t>
            </a:r>
          </a:p>
        </p:txBody>
      </p:sp>
      <p:sp>
        <p:nvSpPr>
          <p:cNvPr id="8" name="Oval 7">
            <a:extLst>
              <a:ext uri="{FF2B5EF4-FFF2-40B4-BE49-F238E27FC236}">
                <a16:creationId xmlns:a16="http://schemas.microsoft.com/office/drawing/2014/main" id="{C6C55928-ED3C-A47A-7E3A-5D2A80AA8175}"/>
              </a:ext>
            </a:extLst>
          </p:cNvPr>
          <p:cNvSpPr/>
          <p:nvPr/>
        </p:nvSpPr>
        <p:spPr>
          <a:xfrm>
            <a:off x="514315" y="2987962"/>
            <a:ext cx="822960" cy="822960"/>
          </a:xfrm>
          <a:prstGeom prst="ellipse">
            <a:avLst/>
          </a:prstGeom>
          <a:solidFill>
            <a:schemeClr val="bg1"/>
          </a:solidFill>
          <a:ln w="28575">
            <a:solidFill>
              <a:srgbClr val="AE7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A6192E"/>
              </a:solidFill>
            </a:endParaRPr>
          </a:p>
        </p:txBody>
      </p:sp>
      <p:sp>
        <p:nvSpPr>
          <p:cNvPr id="9" name="TextBox 17">
            <a:extLst>
              <a:ext uri="{FF2B5EF4-FFF2-40B4-BE49-F238E27FC236}">
                <a16:creationId xmlns:a16="http://schemas.microsoft.com/office/drawing/2014/main" id="{21609B67-1804-050F-B495-F5E88224E071}"/>
              </a:ext>
            </a:extLst>
          </p:cNvPr>
          <p:cNvSpPr txBox="1"/>
          <p:nvPr/>
        </p:nvSpPr>
        <p:spPr>
          <a:xfrm>
            <a:off x="788623" y="3045499"/>
            <a:ext cx="2921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B27209"/>
                </a:solidFill>
              </a:rPr>
              <a:t>2</a:t>
            </a:r>
            <a:endParaRPr lang="en-US" sz="2800" b="1" dirty="0">
              <a:solidFill>
                <a:srgbClr val="B27209"/>
              </a:solidFill>
            </a:endParaRPr>
          </a:p>
        </p:txBody>
      </p:sp>
      <p:sp>
        <p:nvSpPr>
          <p:cNvPr id="10" name="TextBox 9">
            <a:extLst>
              <a:ext uri="{FF2B5EF4-FFF2-40B4-BE49-F238E27FC236}">
                <a16:creationId xmlns:a16="http://schemas.microsoft.com/office/drawing/2014/main" id="{2052FAAF-ABFC-DA8D-643B-AEC2C2F7C6ED}"/>
              </a:ext>
            </a:extLst>
          </p:cNvPr>
          <p:cNvSpPr txBox="1"/>
          <p:nvPr/>
        </p:nvSpPr>
        <p:spPr>
          <a:xfrm>
            <a:off x="1395729" y="2857162"/>
            <a:ext cx="10016525" cy="1200329"/>
          </a:xfrm>
          <a:prstGeom prst="rect">
            <a:avLst/>
          </a:prstGeom>
          <a:noFill/>
        </p:spPr>
        <p:txBody>
          <a:bodyPr wrap="square" rtlCol="0">
            <a:spAutoFit/>
          </a:bodyPr>
          <a:lstStyle/>
          <a:p>
            <a:r>
              <a:rPr lang="en-US" sz="2400" dirty="0">
                <a:latin typeface="Leelawadee" panose="020B0502040204020203" pitchFamily="34" charset="-34"/>
                <a:cs typeface="Leelawadee" panose="020B0502040204020203" pitchFamily="34" charset="-34"/>
              </a:rPr>
              <a:t>We use a highly resolved simulation model + large paleo-driven hydrology ensemble to explore the bounds of risk at multiple tiers of the CALFEWS system.</a:t>
            </a:r>
          </a:p>
        </p:txBody>
      </p:sp>
      <p:sp>
        <p:nvSpPr>
          <p:cNvPr id="11" name="Oval 10">
            <a:extLst>
              <a:ext uri="{FF2B5EF4-FFF2-40B4-BE49-F238E27FC236}">
                <a16:creationId xmlns:a16="http://schemas.microsoft.com/office/drawing/2014/main" id="{53701B87-8D9D-936D-B229-060DD9C1F985}"/>
              </a:ext>
            </a:extLst>
          </p:cNvPr>
          <p:cNvSpPr/>
          <p:nvPr/>
        </p:nvSpPr>
        <p:spPr>
          <a:xfrm>
            <a:off x="514315" y="4423257"/>
            <a:ext cx="822960" cy="822960"/>
          </a:xfrm>
          <a:prstGeom prst="ellipse">
            <a:avLst/>
          </a:prstGeom>
          <a:solidFill>
            <a:schemeClr val="bg1"/>
          </a:solidFill>
          <a:ln w="28575">
            <a:solidFill>
              <a:srgbClr val="AE7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A6192E"/>
              </a:solidFill>
            </a:endParaRPr>
          </a:p>
        </p:txBody>
      </p:sp>
      <p:sp>
        <p:nvSpPr>
          <p:cNvPr id="12" name="TextBox 17">
            <a:extLst>
              <a:ext uri="{FF2B5EF4-FFF2-40B4-BE49-F238E27FC236}">
                <a16:creationId xmlns:a16="http://schemas.microsoft.com/office/drawing/2014/main" id="{400E958F-A870-8FDB-A308-356E5CA03B53}"/>
              </a:ext>
            </a:extLst>
          </p:cNvPr>
          <p:cNvSpPr txBox="1"/>
          <p:nvPr/>
        </p:nvSpPr>
        <p:spPr>
          <a:xfrm>
            <a:off x="788623" y="4473484"/>
            <a:ext cx="2921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B27209"/>
                </a:solidFill>
              </a:rPr>
              <a:t>3</a:t>
            </a:r>
            <a:endParaRPr lang="en-US" sz="2800" b="1" dirty="0">
              <a:solidFill>
                <a:srgbClr val="B27209"/>
              </a:solidFill>
            </a:endParaRPr>
          </a:p>
        </p:txBody>
      </p:sp>
      <p:sp>
        <p:nvSpPr>
          <p:cNvPr id="13" name="TextBox 12">
            <a:extLst>
              <a:ext uri="{FF2B5EF4-FFF2-40B4-BE49-F238E27FC236}">
                <a16:creationId xmlns:a16="http://schemas.microsoft.com/office/drawing/2014/main" id="{569C5BE4-A3FE-3F26-9011-46C96E7291A9}"/>
              </a:ext>
            </a:extLst>
          </p:cNvPr>
          <p:cNvSpPr txBox="1"/>
          <p:nvPr/>
        </p:nvSpPr>
        <p:spPr>
          <a:xfrm>
            <a:off x="1395729" y="4220379"/>
            <a:ext cx="10016525" cy="1569660"/>
          </a:xfrm>
          <a:prstGeom prst="rect">
            <a:avLst/>
          </a:prstGeom>
          <a:noFill/>
        </p:spPr>
        <p:txBody>
          <a:bodyPr wrap="square" rtlCol="0">
            <a:spAutoFit/>
          </a:bodyPr>
          <a:lstStyle/>
          <a:p>
            <a:r>
              <a:rPr lang="en-US" sz="2400" dirty="0">
                <a:latin typeface="Leelawadee" panose="020B0502040204020203" pitchFamily="34" charset="-34"/>
                <a:cs typeface="Leelawadee" panose="020B0502040204020203" pitchFamily="34" charset="-34"/>
              </a:rPr>
              <a:t>We demonstrate that paleo-driven variability can create lower reservoir levels and water deliveries than those experienced in the worst modern droughts. Inequalities across users of groundwater banks and surface water contracts reflects system complexities.  </a:t>
            </a:r>
          </a:p>
        </p:txBody>
      </p:sp>
      <p:sp>
        <p:nvSpPr>
          <p:cNvPr id="7" name="Rectangle 6">
            <a:extLst>
              <a:ext uri="{FF2B5EF4-FFF2-40B4-BE49-F238E27FC236}">
                <a16:creationId xmlns:a16="http://schemas.microsoft.com/office/drawing/2014/main" id="{A914BF33-2C11-478B-1A7B-501F979CFFBB}"/>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lumMod val="50000"/>
                  </a:schemeClr>
                </a:solidFill>
                <a:latin typeface="Leelawadee" panose="020B0502040204020203" pitchFamily="34" charset="-34"/>
                <a:cs typeface="Leelawadee" panose="020B0502040204020203" pitchFamily="34" charset="-34"/>
              </a:rPr>
              <a:t>Introduction |  Reservoir Risk | Groundwater Bank Risk | Water Delivery Risk | </a:t>
            </a:r>
            <a:r>
              <a:rPr lang="en-US" dirty="0">
                <a:solidFill>
                  <a:schemeClr val="bg1"/>
                </a:solidFill>
                <a:latin typeface="Leelawadee" panose="020B0502040204020203" pitchFamily="34" charset="-34"/>
                <a:cs typeface="Leelawadee" panose="020B0502040204020203" pitchFamily="34" charset="-34"/>
              </a:rPr>
              <a:t>Conclusion  </a:t>
            </a:r>
          </a:p>
        </p:txBody>
      </p:sp>
    </p:spTree>
    <p:extLst>
      <p:ext uri="{BB962C8B-B14F-4D97-AF65-F5344CB8AC3E}">
        <p14:creationId xmlns:p14="http://schemas.microsoft.com/office/powerpoint/2010/main" val="1997304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3913"/>
            <a:ext cx="12192000" cy="6419850"/>
          </a:xfrm>
          <a:prstGeom prst="rect">
            <a:avLst/>
          </a:prstGeom>
        </p:spPr>
      </p:pic>
      <p:sp>
        <p:nvSpPr>
          <p:cNvPr id="26" name="TextBox 25">
            <a:extLst>
              <a:ext uri="{FF2B5EF4-FFF2-40B4-BE49-F238E27FC236}">
                <a16:creationId xmlns:a16="http://schemas.microsoft.com/office/drawing/2014/main" id="{D4E06BB7-330F-294B-BE26-B996B98426A1}"/>
              </a:ext>
            </a:extLst>
          </p:cNvPr>
          <p:cNvSpPr txBox="1"/>
          <p:nvPr/>
        </p:nvSpPr>
        <p:spPr>
          <a:xfrm>
            <a:off x="0" y="2448432"/>
            <a:ext cx="10561319" cy="461665"/>
          </a:xfrm>
          <a:prstGeom prst="rect">
            <a:avLst/>
          </a:prstGeom>
          <a:solidFill>
            <a:srgbClr val="B27209"/>
          </a:solidFill>
          <a:ln>
            <a:noFill/>
          </a:ln>
        </p:spPr>
        <p:txBody>
          <a:bodyPr wrap="square" rtlCol="0">
            <a:spAutoFit/>
          </a:bodyPr>
          <a:lstStyle/>
          <a:p>
            <a:pPr defTabSz="1705991"/>
            <a:r>
              <a:rPr lang="en-US" sz="2400" b="1" dirty="0">
                <a:solidFill>
                  <a:schemeClr val="bg1"/>
                </a:solidFill>
                <a:latin typeface="Leelawadee" panose="020B0502040204020203" pitchFamily="34" charset="-34"/>
                <a:cs typeface="Leelawadee" panose="020B0502040204020203" pitchFamily="34" charset="-34"/>
              </a:rPr>
              <a:t>Thank you! Questions? </a:t>
            </a:r>
          </a:p>
        </p:txBody>
      </p:sp>
      <p:pic>
        <p:nvPicPr>
          <p:cNvPr id="27" name="Graphic 17">
            <a:extLst>
              <a:ext uri="{FF2B5EF4-FFF2-40B4-BE49-F238E27FC236}">
                <a16:creationId xmlns:a16="http://schemas.microsoft.com/office/drawing/2014/main" id="{1677BDFC-0C14-EF7E-9299-E75D606D497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78342" y="1638930"/>
            <a:ext cx="1713658" cy="1713658"/>
          </a:xfrm>
          <a:prstGeom prst="rect">
            <a:avLst/>
          </a:prstGeom>
        </p:spPr>
      </p:pic>
      <p:sp>
        <p:nvSpPr>
          <p:cNvPr id="34" name="Rectangle 33"/>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ectangle 34"/>
          <p:cNvSpPr/>
          <p:nvPr/>
        </p:nvSpPr>
        <p:spPr>
          <a:xfrm>
            <a:off x="1" y="3921488"/>
            <a:ext cx="8470760" cy="1353298"/>
          </a:xfrm>
          <a:prstGeom prst="rect">
            <a:avLst/>
          </a:prstGeom>
          <a:solidFill>
            <a:schemeClr val="dk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 Box 123">
            <a:extLst>
              <a:ext uri="{FF2B5EF4-FFF2-40B4-BE49-F238E27FC236}">
                <a16:creationId xmlns:a16="http://schemas.microsoft.com/office/drawing/2014/main" id="{72961498-81D9-423D-AB3B-4C584F3E44C3}"/>
              </a:ext>
            </a:extLst>
          </p:cNvPr>
          <p:cNvSpPr txBox="1">
            <a:spLocks noChangeArrowheads="1"/>
          </p:cNvSpPr>
          <p:nvPr/>
        </p:nvSpPr>
        <p:spPr bwMode="auto">
          <a:xfrm>
            <a:off x="183654" y="3994435"/>
            <a:ext cx="7111450" cy="1280351"/>
          </a:xfrm>
          <a:prstGeom prst="rect">
            <a:avLst/>
          </a:prstGeom>
          <a:noFill/>
          <a:ln w="9525">
            <a:noFill/>
            <a:miter lim="800000"/>
            <a:headEnd/>
            <a:tailEnd/>
          </a:ln>
        </p:spPr>
        <p:txBody>
          <a:bodyPr wrap="square" lIns="170688" tIns="85344" rIns="170688" bIns="85344">
            <a:spAutoFit/>
          </a:bodyPr>
          <a:lstStyle/>
          <a:p>
            <a:pPr defTabSz="1705991">
              <a:spcAft>
                <a:spcPts val="400"/>
              </a:spcAft>
            </a:pPr>
            <a:r>
              <a:rPr lang="en-US" b="1" dirty="0" smtClean="0">
                <a:solidFill>
                  <a:schemeClr val="bg1"/>
                </a:solidFill>
                <a:latin typeface="Corbel Light" panose="020B0303020204020204" pitchFamily="34" charset="0"/>
                <a:ea typeface="CMU Bright" panose="02000603000000000000" pitchFamily="2" charset="0"/>
                <a:cs typeface="CMU Bright" panose="02000603000000000000" pitchFamily="2" charset="0"/>
              </a:rPr>
              <a:t>This work is supported by the National Science Foundation Graduate Research Fellowship Program under Grant No. DGE-1650441. The views expressed in this presentation are those of the authors and do not necessarily reflect the views or policies of the National Science Foundation.  </a:t>
            </a:r>
            <a:endParaRPr lang="en-US" b="1" dirty="0">
              <a:solidFill>
                <a:schemeClr val="bg1"/>
              </a:solidFill>
              <a:latin typeface="Corbel Light" panose="020B0303020204020204" pitchFamily="34" charset="0"/>
              <a:ea typeface="CMU Bright" panose="02000603000000000000" pitchFamily="2" charset="0"/>
              <a:cs typeface="CMU Bright" panose="02000603000000000000" pitchFamily="2" charset="0"/>
            </a:endParaRPr>
          </a:p>
        </p:txBody>
      </p:sp>
      <p:sp>
        <p:nvSpPr>
          <p:cNvPr id="37" name="TextBox 36"/>
          <p:cNvSpPr txBox="1"/>
          <p:nvPr/>
        </p:nvSpPr>
        <p:spPr>
          <a:xfrm>
            <a:off x="0" y="118317"/>
            <a:ext cx="7962900"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 </a:t>
            </a:r>
            <a:r>
              <a:rPr lang="en-US" sz="1400" dirty="0">
                <a:solidFill>
                  <a:schemeClr val="bg1"/>
                </a:solidFill>
                <a:latin typeface="Corbel Light" panose="020B0303020204020204" pitchFamily="34" charset="0"/>
              </a:rPr>
              <a:t>Water and Society: Water Resources Management and Policy in a Changing World (AGU 2023)</a:t>
            </a:r>
            <a:endParaRPr lang="en-US" sz="1400" i="1" dirty="0">
              <a:solidFill>
                <a:schemeClr val="bg1"/>
              </a:solidFill>
              <a:latin typeface="Corbel Light" panose="020B0303020204020204" pitchFamily="34" charset="0"/>
            </a:endParaRPr>
          </a:p>
        </p:txBody>
      </p:sp>
      <p:sp>
        <p:nvSpPr>
          <p:cNvPr id="4" name="Slide Number Placeholder 3">
            <a:extLst>
              <a:ext uri="{FF2B5EF4-FFF2-40B4-BE49-F238E27FC236}">
                <a16:creationId xmlns:a16="http://schemas.microsoft.com/office/drawing/2014/main" id="{64740974-7504-9AFC-5E9D-68A6D3B0C352}"/>
              </a:ext>
            </a:extLst>
          </p:cNvPr>
          <p:cNvSpPr>
            <a:spLocks noGrp="1"/>
          </p:cNvSpPr>
          <p:nvPr>
            <p:ph type="sldNum" sz="quarter" idx="12"/>
          </p:nvPr>
        </p:nvSpPr>
        <p:spPr/>
        <p:txBody>
          <a:bodyPr/>
          <a:lstStyle/>
          <a:p>
            <a:fld id="{F3F4E95C-D841-4760-840B-D8DED5D8F201}" type="slidenum">
              <a:rPr lang="en-US" smtClean="0"/>
              <a:t>42</a:t>
            </a:fld>
            <a:endParaRPr lang="en-US"/>
          </a:p>
        </p:txBody>
      </p:sp>
      <p:sp>
        <p:nvSpPr>
          <p:cNvPr id="5" name="Rectangle 4"/>
          <p:cNvSpPr/>
          <p:nvPr/>
        </p:nvSpPr>
        <p:spPr>
          <a:xfrm>
            <a:off x="0" y="2911257"/>
            <a:ext cx="10561319" cy="478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629" y="6616104"/>
            <a:ext cx="5273917"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 Lake Oroville, May </a:t>
            </a:r>
            <a:r>
              <a:rPr lang="en-US" sz="1400" i="1" dirty="0" smtClean="0">
                <a:solidFill>
                  <a:schemeClr val="bg1"/>
                </a:solidFill>
                <a:latin typeface="Corbel Light" panose="020B0303020204020204" pitchFamily="34" charset="0"/>
              </a:rPr>
              <a:t>2021 (source: Noah Berger / AP photo)</a:t>
            </a:r>
            <a:endParaRPr lang="en-US" sz="1400" i="1" dirty="0">
              <a:solidFill>
                <a:schemeClr val="bg1"/>
              </a:solidFill>
              <a:latin typeface="Corbel Light" panose="020B0303020204020204" pitchFamily="34" charset="0"/>
            </a:endParaRPr>
          </a:p>
        </p:txBody>
      </p:sp>
      <p:pic>
        <p:nvPicPr>
          <p:cNvPr id="2" name="Picture 1"/>
          <p:cNvPicPr>
            <a:picLocks noChangeAspect="1"/>
          </p:cNvPicPr>
          <p:nvPr/>
        </p:nvPicPr>
        <p:blipFill>
          <a:blip r:embed="rId6"/>
          <a:stretch>
            <a:fillRect/>
          </a:stretch>
        </p:blipFill>
        <p:spPr>
          <a:xfrm>
            <a:off x="7183104" y="4112602"/>
            <a:ext cx="966020" cy="971069"/>
          </a:xfrm>
          <a:prstGeom prst="rect">
            <a:avLst/>
          </a:prstGeom>
        </p:spPr>
      </p:pic>
    </p:spTree>
    <p:extLst>
      <p:ext uri="{BB962C8B-B14F-4D97-AF65-F5344CB8AC3E}">
        <p14:creationId xmlns:p14="http://schemas.microsoft.com/office/powerpoint/2010/main" val="400677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3913"/>
            <a:ext cx="12192000" cy="6419850"/>
          </a:xfrm>
          <a:prstGeom prst="rect">
            <a:avLst/>
          </a:prstGeom>
        </p:spPr>
      </p:pic>
      <p:sp>
        <p:nvSpPr>
          <p:cNvPr id="26" name="TextBox 25">
            <a:extLst>
              <a:ext uri="{FF2B5EF4-FFF2-40B4-BE49-F238E27FC236}">
                <a16:creationId xmlns:a16="http://schemas.microsoft.com/office/drawing/2014/main" id="{D4E06BB7-330F-294B-BE26-B996B98426A1}"/>
              </a:ext>
            </a:extLst>
          </p:cNvPr>
          <p:cNvSpPr txBox="1"/>
          <p:nvPr/>
        </p:nvSpPr>
        <p:spPr>
          <a:xfrm>
            <a:off x="0" y="1432233"/>
            <a:ext cx="10561319" cy="461665"/>
          </a:xfrm>
          <a:prstGeom prst="rect">
            <a:avLst/>
          </a:prstGeom>
          <a:solidFill>
            <a:srgbClr val="B27209"/>
          </a:solidFill>
          <a:ln>
            <a:noFill/>
          </a:ln>
        </p:spPr>
        <p:txBody>
          <a:bodyPr wrap="square" rtlCol="0">
            <a:spAutoFit/>
          </a:bodyPr>
          <a:lstStyle/>
          <a:p>
            <a:pPr defTabSz="1705991"/>
            <a:r>
              <a:rPr lang="en-US" sz="2400" b="1" dirty="0" smtClean="0">
                <a:solidFill>
                  <a:schemeClr val="bg1"/>
                </a:solidFill>
                <a:latin typeface="Leelawadee" panose="020B0502040204020203" pitchFamily="34" charset="-34"/>
                <a:cs typeface="Leelawadee" panose="020B0502040204020203" pitchFamily="34" charset="-34"/>
              </a:rPr>
              <a:t>Slide 2 References</a:t>
            </a:r>
            <a:endParaRPr lang="en-US" sz="2400" b="1" dirty="0">
              <a:solidFill>
                <a:schemeClr val="bg1"/>
              </a:solidFill>
              <a:latin typeface="Leelawadee" panose="020B0502040204020203" pitchFamily="34" charset="-34"/>
              <a:cs typeface="Leelawadee" panose="020B0502040204020203" pitchFamily="34" charset="-34"/>
            </a:endParaRPr>
          </a:p>
        </p:txBody>
      </p:sp>
      <p:sp>
        <p:nvSpPr>
          <p:cNvPr id="34" name="Rectangle 33"/>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TextBox 36"/>
          <p:cNvSpPr txBox="1"/>
          <p:nvPr/>
        </p:nvSpPr>
        <p:spPr>
          <a:xfrm>
            <a:off x="0" y="118317"/>
            <a:ext cx="7962900"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 </a:t>
            </a:r>
            <a:r>
              <a:rPr lang="en-US" sz="1400" dirty="0">
                <a:solidFill>
                  <a:schemeClr val="bg1"/>
                </a:solidFill>
                <a:latin typeface="Corbel Light" panose="020B0303020204020204" pitchFamily="34" charset="0"/>
              </a:rPr>
              <a:t>Water and Society: Water Resources Management and Policy in a Changing World (AGU 2023)</a:t>
            </a:r>
            <a:endParaRPr lang="en-US" sz="1400" i="1" dirty="0">
              <a:solidFill>
                <a:schemeClr val="bg1"/>
              </a:solidFill>
              <a:latin typeface="Corbel Light" panose="020B0303020204020204" pitchFamily="34" charset="0"/>
            </a:endParaRPr>
          </a:p>
        </p:txBody>
      </p:sp>
      <p:sp>
        <p:nvSpPr>
          <p:cNvPr id="4" name="Slide Number Placeholder 3">
            <a:extLst>
              <a:ext uri="{FF2B5EF4-FFF2-40B4-BE49-F238E27FC236}">
                <a16:creationId xmlns:a16="http://schemas.microsoft.com/office/drawing/2014/main" id="{64740974-7504-9AFC-5E9D-68A6D3B0C352}"/>
              </a:ext>
            </a:extLst>
          </p:cNvPr>
          <p:cNvSpPr>
            <a:spLocks noGrp="1"/>
          </p:cNvSpPr>
          <p:nvPr>
            <p:ph type="sldNum" sz="quarter" idx="12"/>
          </p:nvPr>
        </p:nvSpPr>
        <p:spPr/>
        <p:txBody>
          <a:bodyPr/>
          <a:lstStyle/>
          <a:p>
            <a:fld id="{F3F4E95C-D841-4760-840B-D8DED5D8F201}" type="slidenum">
              <a:rPr lang="en-US" smtClean="0"/>
              <a:t>43</a:t>
            </a:fld>
            <a:endParaRPr lang="en-US"/>
          </a:p>
        </p:txBody>
      </p:sp>
      <p:sp>
        <p:nvSpPr>
          <p:cNvPr id="5" name="Rectangle 4"/>
          <p:cNvSpPr/>
          <p:nvPr/>
        </p:nvSpPr>
        <p:spPr>
          <a:xfrm>
            <a:off x="-8581" y="1880036"/>
            <a:ext cx="10561319" cy="478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629" y="6616104"/>
            <a:ext cx="5273917" cy="307777"/>
          </a:xfrm>
          <a:prstGeom prst="rect">
            <a:avLst/>
          </a:prstGeom>
          <a:noFill/>
        </p:spPr>
        <p:txBody>
          <a:bodyPr wrap="square" rtlCol="0">
            <a:spAutoFit/>
          </a:bodyPr>
          <a:lstStyle/>
          <a:p>
            <a:r>
              <a:rPr lang="en-US" sz="1400" i="1" dirty="0">
                <a:solidFill>
                  <a:schemeClr val="bg1"/>
                </a:solidFill>
                <a:latin typeface="Corbel Light" panose="020B0303020204020204" pitchFamily="34" charset="0"/>
              </a:rPr>
              <a:t> Lake Oroville, May </a:t>
            </a:r>
            <a:r>
              <a:rPr lang="en-US" sz="1400" i="1" dirty="0" smtClean="0">
                <a:solidFill>
                  <a:schemeClr val="bg1"/>
                </a:solidFill>
                <a:latin typeface="Corbel Light" panose="020B0303020204020204" pitchFamily="34" charset="0"/>
              </a:rPr>
              <a:t>2021 (source: Noah Berger / AP photo)</a:t>
            </a:r>
            <a:endParaRPr lang="en-US" sz="1400" i="1" dirty="0">
              <a:solidFill>
                <a:schemeClr val="bg1"/>
              </a:solidFill>
              <a:latin typeface="Corbel Light" panose="020B0303020204020204" pitchFamily="34" charset="0"/>
            </a:endParaRPr>
          </a:p>
        </p:txBody>
      </p:sp>
      <p:sp>
        <p:nvSpPr>
          <p:cNvPr id="13" name="Rectangle 12"/>
          <p:cNvSpPr/>
          <p:nvPr/>
        </p:nvSpPr>
        <p:spPr>
          <a:xfrm>
            <a:off x="-8581" y="1923262"/>
            <a:ext cx="10542690" cy="4115797"/>
          </a:xfrm>
          <a:prstGeom prst="rect">
            <a:avLst/>
          </a:prstGeom>
          <a:solidFill>
            <a:schemeClr val="dk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1">
                    <a:lumMod val="65000"/>
                  </a:schemeClr>
                </a:solidFill>
              </a:rPr>
              <a:t>Moore, Nancy Young, Ellen M. Pint, and Lloyd Dixon, Assessment of the Economic Impacts of California's Drought on Urban Areas: A Research Agenda. Santa Monica, CA: RAND Corporation, 1993. https://www.rand.org/pubs/monograph_reports/MR251.html. </a:t>
            </a:r>
            <a:endParaRPr lang="en-US" dirty="0" smtClean="0">
              <a:solidFill>
                <a:schemeClr val="bg1">
                  <a:lumMod val="65000"/>
                </a:schemeClr>
              </a:solidFill>
            </a:endParaRPr>
          </a:p>
          <a:p>
            <a:endParaRPr lang="en-US" dirty="0">
              <a:solidFill>
                <a:schemeClr val="bg1">
                  <a:lumMod val="65000"/>
                </a:schemeClr>
              </a:solidFill>
            </a:endParaRPr>
          </a:p>
          <a:p>
            <a:r>
              <a:rPr lang="en-US" dirty="0" smtClean="0">
                <a:solidFill>
                  <a:schemeClr val="bg1">
                    <a:lumMod val="65000"/>
                  </a:schemeClr>
                </a:solidFill>
              </a:rPr>
              <a:t>Anderson, Lorena (2022) Last Year’s Drought Cost Ag Industry More than 1 Billion, Thousands of Jobs, New Analysis Shows (https</a:t>
            </a:r>
            <a:r>
              <a:rPr lang="en-US" dirty="0">
                <a:solidFill>
                  <a:schemeClr val="bg1">
                    <a:lumMod val="65000"/>
                  </a:schemeClr>
                </a:solidFill>
              </a:rPr>
              <a:t>://</a:t>
            </a:r>
            <a:r>
              <a:rPr lang="en-US" dirty="0" smtClean="0">
                <a:solidFill>
                  <a:schemeClr val="bg1">
                    <a:lumMod val="65000"/>
                  </a:schemeClr>
                </a:solidFill>
              </a:rPr>
              <a:t>news.ucmerced.edu/news/2022/last-year%E2%80%99s-drought-cost-ag-industry-more-1-billion-thousands-jobs-new-analysis-shows)</a:t>
            </a:r>
          </a:p>
          <a:p>
            <a:endParaRPr lang="en-US" dirty="0" smtClean="0">
              <a:solidFill>
                <a:schemeClr val="bg1">
                  <a:lumMod val="65000"/>
                </a:schemeClr>
              </a:solidFill>
            </a:endParaRPr>
          </a:p>
          <a:p>
            <a:r>
              <a:rPr lang="en-US" dirty="0" err="1" smtClean="0">
                <a:solidFill>
                  <a:schemeClr val="bg1">
                    <a:lumMod val="65000"/>
                  </a:schemeClr>
                </a:solidFill>
              </a:rPr>
              <a:t>Castleman</a:t>
            </a:r>
            <a:r>
              <a:rPr lang="en-US" dirty="0" smtClean="0">
                <a:solidFill>
                  <a:schemeClr val="bg1">
                    <a:lumMod val="65000"/>
                  </a:schemeClr>
                </a:solidFill>
              </a:rPr>
              <a:t>, Terry (2023). California storm costs could add up to nation’s first </a:t>
            </a:r>
            <a:r>
              <a:rPr lang="en-US" dirty="0">
                <a:solidFill>
                  <a:schemeClr val="bg1">
                    <a:lumMod val="65000"/>
                  </a:schemeClr>
                </a:solidFill>
              </a:rPr>
              <a:t>billion-dollar disaster of 2023 (https://</a:t>
            </a:r>
            <a:r>
              <a:rPr lang="en-US" dirty="0" smtClean="0">
                <a:solidFill>
                  <a:schemeClr val="bg1">
                    <a:lumMod val="65000"/>
                  </a:schemeClr>
                </a:solidFill>
              </a:rPr>
              <a:t>www.latimes.com/california/story/2023-01-10/california-storm-costs-could-add-up-to-nations-first-billion-dollar-disaster-of-2023)</a:t>
            </a:r>
          </a:p>
          <a:p>
            <a:endParaRPr lang="en-US" dirty="0" smtClean="0">
              <a:solidFill>
                <a:schemeClr val="bg1">
                  <a:lumMod val="65000"/>
                </a:schemeClr>
              </a:solidFill>
            </a:endParaRPr>
          </a:p>
          <a:p>
            <a:r>
              <a:rPr lang="en-US" dirty="0" smtClean="0">
                <a:solidFill>
                  <a:schemeClr val="bg1">
                    <a:lumMod val="65000"/>
                  </a:schemeClr>
                </a:solidFill>
              </a:rPr>
              <a:t>Drought Cost California 1 Billion in 1991 (https</a:t>
            </a:r>
            <a:r>
              <a:rPr lang="en-US" dirty="0">
                <a:solidFill>
                  <a:schemeClr val="bg1">
                    <a:lumMod val="65000"/>
                  </a:schemeClr>
                </a:solidFill>
              </a:rPr>
              <a:t>://</a:t>
            </a:r>
            <a:r>
              <a:rPr lang="en-US" dirty="0" smtClean="0">
                <a:solidFill>
                  <a:schemeClr val="bg1">
                    <a:lumMod val="65000"/>
                  </a:schemeClr>
                </a:solidFill>
              </a:rPr>
              <a:t>www.nytimes.com/1992/01/25/us/drought-cost-california-1-billion-in-1991.html)</a:t>
            </a:r>
          </a:p>
        </p:txBody>
      </p:sp>
    </p:spTree>
    <p:extLst>
      <p:ext uri="{BB962C8B-B14F-4D97-AF65-F5344CB8AC3E}">
        <p14:creationId xmlns:p14="http://schemas.microsoft.com/office/powerpoint/2010/main" val="6410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5235"/>
            <a:ext cx="10515600" cy="1325563"/>
          </a:xfrm>
        </p:spPr>
        <p:txBody>
          <a:bodyPr>
            <a:normAutofit fontScale="90000"/>
          </a:bodyPr>
          <a:lstStyle/>
          <a:p>
            <a:r>
              <a:rPr lang="en-US" sz="3200" b="1" dirty="0">
                <a:latin typeface="Leelawadee" panose="020B0502040204020203" pitchFamily="34" charset="-34"/>
                <a:cs typeface="Leelawadee" panose="020B0502040204020203" pitchFamily="34" charset="-34"/>
              </a:rPr>
              <a:t>A holistic representation of risk to individual stakeholders is dependent on many interconnected factors. </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5</a:t>
            </a:fld>
            <a:endParaRPr lang="en-US"/>
          </a:p>
        </p:txBody>
      </p:sp>
      <p:sp>
        <p:nvSpPr>
          <p:cNvPr id="34" name="Oval 33"/>
          <p:cNvSpPr/>
          <p:nvPr/>
        </p:nvSpPr>
        <p:spPr>
          <a:xfrm>
            <a:off x="3085779" y="2185552"/>
            <a:ext cx="3293615" cy="3199171"/>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753991" y="3318448"/>
            <a:ext cx="2662673" cy="2688854"/>
          </a:xfrm>
          <a:prstGeom prst="ellipse">
            <a:avLst/>
          </a:prstGeom>
          <a:solidFill>
            <a:srgbClr val="534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5335128" y="4118467"/>
            <a:ext cx="1356712" cy="923330"/>
          </a:xfrm>
          <a:prstGeom prst="rect">
            <a:avLst/>
          </a:prstGeom>
          <a:noFill/>
        </p:spPr>
        <p:txBody>
          <a:bodyPr wrap="square" rtlCol="0">
            <a:spAutoFit/>
          </a:bodyPr>
          <a:lstStyle/>
          <a:p>
            <a:pPr algn="ctr"/>
            <a:r>
              <a:rPr lang="en-US" b="1" dirty="0">
                <a:solidFill>
                  <a:schemeClr val="bg1"/>
                </a:solidFill>
                <a:latin typeface="Leelawadee" panose="020B0502040204020203" pitchFamily="34" charset="-34"/>
                <a:cs typeface="Leelawadee" panose="020B0502040204020203" pitchFamily="34" charset="-34"/>
              </a:rPr>
              <a:t>State of the System</a:t>
            </a:r>
          </a:p>
        </p:txBody>
      </p:sp>
      <p:sp>
        <p:nvSpPr>
          <p:cNvPr id="37" name="Oval 36"/>
          <p:cNvSpPr/>
          <p:nvPr/>
        </p:nvSpPr>
        <p:spPr>
          <a:xfrm>
            <a:off x="6338546" y="4720079"/>
            <a:ext cx="1868861" cy="1888785"/>
          </a:xfrm>
          <a:prstGeom prst="ellipse">
            <a:avLst/>
          </a:prstGeom>
          <a:solidFill>
            <a:srgbClr val="B27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6525879" y="5360971"/>
            <a:ext cx="1546203" cy="646331"/>
          </a:xfrm>
          <a:prstGeom prst="rect">
            <a:avLst/>
          </a:prstGeom>
          <a:noFill/>
        </p:spPr>
        <p:txBody>
          <a:bodyPr wrap="square" rtlCol="0">
            <a:spAutoFit/>
          </a:bodyPr>
          <a:lstStyle/>
          <a:p>
            <a:pPr algn="ctr"/>
            <a:r>
              <a:rPr lang="en-US" b="1" dirty="0">
                <a:solidFill>
                  <a:schemeClr val="bg1"/>
                </a:solidFill>
                <a:latin typeface="Leelawadee" panose="020B0502040204020203" pitchFamily="34" charset="-34"/>
                <a:cs typeface="Leelawadee" panose="020B0502040204020203" pitchFamily="34" charset="-34"/>
              </a:rPr>
              <a:t>Stakeholder</a:t>
            </a:r>
          </a:p>
          <a:p>
            <a:pPr algn="ctr"/>
            <a:r>
              <a:rPr lang="en-US" b="1" dirty="0">
                <a:solidFill>
                  <a:schemeClr val="bg1"/>
                </a:solidFill>
                <a:latin typeface="Leelawadee" panose="020B0502040204020203" pitchFamily="34" charset="-34"/>
                <a:cs typeface="Leelawadee" panose="020B0502040204020203" pitchFamily="34" charset="-34"/>
              </a:rPr>
              <a:t>Attributes</a:t>
            </a:r>
          </a:p>
        </p:txBody>
      </p:sp>
      <p:cxnSp>
        <p:nvCxnSpPr>
          <p:cNvPr id="17" name="Straight Connector 16"/>
          <p:cNvCxnSpPr>
            <a:endCxn id="34" idx="2"/>
          </p:cNvCxnSpPr>
          <p:nvPr/>
        </p:nvCxnSpPr>
        <p:spPr>
          <a:xfrm>
            <a:off x="2148396" y="3267940"/>
            <a:ext cx="937383" cy="517198"/>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4" name="Rounded Rectangle 23"/>
          <p:cNvSpPr/>
          <p:nvPr/>
        </p:nvSpPr>
        <p:spPr>
          <a:xfrm>
            <a:off x="656705" y="2777565"/>
            <a:ext cx="1494708" cy="914400"/>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6" name="TextBox 25"/>
          <p:cNvSpPr txBox="1"/>
          <p:nvPr/>
        </p:nvSpPr>
        <p:spPr>
          <a:xfrm>
            <a:off x="485857" y="2102998"/>
            <a:ext cx="1836403" cy="584775"/>
          </a:xfrm>
          <a:prstGeom prst="rect">
            <a:avLst/>
          </a:prstGeom>
          <a:solidFill>
            <a:srgbClr val="C9AF8D"/>
          </a:solidFill>
        </p:spPr>
        <p:txBody>
          <a:bodyPr wrap="square" rtlCol="0">
            <a:spAutoFit/>
          </a:bodyPr>
          <a:lstStyle/>
          <a:p>
            <a:pPr algn="ctr"/>
            <a:r>
              <a:rPr lang="en-US" sz="1600" dirty="0">
                <a:latin typeface="Leelawadee" panose="020B0502040204020203" pitchFamily="34" charset="-34"/>
                <a:cs typeface="Leelawadee" panose="020B0502040204020203" pitchFamily="34" charset="-34"/>
              </a:rPr>
              <a:t>Extreme Events Experienced</a:t>
            </a:r>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b="16764"/>
          <a:stretch/>
        </p:blipFill>
        <p:spPr>
          <a:xfrm>
            <a:off x="1366291" y="2938273"/>
            <a:ext cx="784313" cy="652832"/>
          </a:xfrm>
          <a:prstGeom prst="rect">
            <a:avLst/>
          </a:prstGeom>
        </p:spPr>
      </p:pic>
      <p:sp>
        <p:nvSpPr>
          <p:cNvPr id="28" name="TextBox 27"/>
          <p:cNvSpPr txBox="1"/>
          <p:nvPr/>
        </p:nvSpPr>
        <p:spPr>
          <a:xfrm>
            <a:off x="8842158" y="4188871"/>
            <a:ext cx="2392142" cy="1569660"/>
          </a:xfrm>
          <a:prstGeom prst="rect">
            <a:avLst/>
          </a:prstGeom>
          <a:noFill/>
        </p:spPr>
        <p:txBody>
          <a:bodyPr wrap="square" rtlCol="0">
            <a:spAutoFit/>
          </a:bodyPr>
          <a:lstStyle/>
          <a:p>
            <a:r>
              <a:rPr lang="en-US" sz="1600" i="1" dirty="0">
                <a:solidFill>
                  <a:schemeClr val="bg1">
                    <a:lumMod val="50000"/>
                  </a:schemeClr>
                </a:solidFill>
                <a:latin typeface="Leelawadee" panose="020B0502040204020203" pitchFamily="34" charset="-34"/>
                <a:cs typeface="Leelawadee" panose="020B0502040204020203" pitchFamily="34" charset="-34"/>
              </a:rPr>
              <a:t>Increased demands, changes to operating rules, prioritization of environmental flows? Are water reserves available or depleted? </a:t>
            </a:r>
          </a:p>
        </p:txBody>
      </p:sp>
      <p:cxnSp>
        <p:nvCxnSpPr>
          <p:cNvPr id="18" name="Straight Connector 17"/>
          <p:cNvCxnSpPr>
            <a:endCxn id="20" idx="1"/>
          </p:cNvCxnSpPr>
          <p:nvPr/>
        </p:nvCxnSpPr>
        <p:spPr>
          <a:xfrm flipV="1">
            <a:off x="6707358" y="2416692"/>
            <a:ext cx="824563" cy="1058812"/>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9031460" y="2068936"/>
            <a:ext cx="1811044" cy="584775"/>
          </a:xfrm>
          <a:prstGeom prst="rect">
            <a:avLst/>
          </a:prstGeom>
          <a:solidFill>
            <a:srgbClr val="C9AF8D"/>
          </a:solidFill>
        </p:spPr>
        <p:txBody>
          <a:bodyPr wrap="square" rtlCol="0">
            <a:spAutoFit/>
          </a:bodyPr>
          <a:lstStyle/>
          <a:p>
            <a:r>
              <a:rPr lang="en-US" sz="1600" dirty="0">
                <a:latin typeface="Leelawadee" panose="020B0502040204020203" pitchFamily="34" charset="-34"/>
                <a:cs typeface="Leelawadee" panose="020B0502040204020203" pitchFamily="34" charset="-34"/>
              </a:rPr>
              <a:t>Current policy, operating rules</a:t>
            </a:r>
          </a:p>
        </p:txBody>
      </p:sp>
      <p:sp>
        <p:nvSpPr>
          <p:cNvPr id="20" name="Rounded Rectangle 19"/>
          <p:cNvSpPr/>
          <p:nvPr/>
        </p:nvSpPr>
        <p:spPr>
          <a:xfrm>
            <a:off x="7531921" y="1959492"/>
            <a:ext cx="1310238" cy="914400"/>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5" name="Rounded Rectangle 24"/>
          <p:cNvSpPr/>
          <p:nvPr/>
        </p:nvSpPr>
        <p:spPr>
          <a:xfrm>
            <a:off x="7531921" y="3018304"/>
            <a:ext cx="1876356" cy="914400"/>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TextBox 26"/>
          <p:cNvSpPr txBox="1"/>
          <p:nvPr/>
        </p:nvSpPr>
        <p:spPr>
          <a:xfrm>
            <a:off x="9593622" y="3190942"/>
            <a:ext cx="2355720" cy="584775"/>
          </a:xfrm>
          <a:prstGeom prst="rect">
            <a:avLst/>
          </a:prstGeom>
          <a:solidFill>
            <a:srgbClr val="C9AF8D"/>
          </a:solidFill>
        </p:spPr>
        <p:txBody>
          <a:bodyPr wrap="square" rtlCol="0">
            <a:spAutoFit/>
          </a:bodyPr>
          <a:lstStyle/>
          <a:p>
            <a:r>
              <a:rPr lang="en-US" sz="1600" dirty="0">
                <a:latin typeface="Leelawadee" panose="020B0502040204020203" pitchFamily="34" charset="-34"/>
                <a:cs typeface="Leelawadee" panose="020B0502040204020203" pitchFamily="34" charset="-34"/>
              </a:rPr>
              <a:t>Groundwater/ Reservoir Storage States</a:t>
            </a:r>
          </a:p>
        </p:txBody>
      </p:sp>
      <p:cxnSp>
        <p:nvCxnSpPr>
          <p:cNvPr id="29" name="Straight Connector 28"/>
          <p:cNvCxnSpPr>
            <a:endCxn id="25" idx="1"/>
          </p:cNvCxnSpPr>
          <p:nvPr/>
        </p:nvCxnSpPr>
        <p:spPr>
          <a:xfrm flipV="1">
            <a:off x="6707358" y="3475504"/>
            <a:ext cx="824563" cy="15652"/>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b="15081"/>
          <a:stretch/>
        </p:blipFill>
        <p:spPr>
          <a:xfrm>
            <a:off x="7588207" y="3117916"/>
            <a:ext cx="759781" cy="645199"/>
          </a:xfrm>
          <a:prstGeom prst="rect">
            <a:avLst/>
          </a:prstGeom>
        </p:spPr>
      </p:pic>
      <p:pic>
        <p:nvPicPr>
          <p:cNvPr id="21" name="Picture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51885" y="1941329"/>
            <a:ext cx="932563" cy="932563"/>
          </a:xfrm>
          <a:prstGeom prst="rect">
            <a:avLst/>
          </a:prstGeom>
        </p:spPr>
      </p:pic>
      <p:pic>
        <p:nvPicPr>
          <p:cNvPr id="23" name="Picture 22"/>
          <p:cNvPicPr>
            <a:picLocks noChangeAspect="1"/>
          </p:cNvPicPr>
          <p:nvPr/>
        </p:nvPicPr>
        <p:blipFill rotWithShape="1">
          <a:blip r:embed="rId5" cstate="hqprint">
            <a:extLst>
              <a:ext uri="{28A0092B-C50C-407E-A947-70E740481C1C}">
                <a14:useLocalDpi xmlns:a14="http://schemas.microsoft.com/office/drawing/2010/main" val="0"/>
              </a:ext>
            </a:extLst>
          </a:blip>
          <a:srcRect b="23884"/>
          <a:stretch/>
        </p:blipFill>
        <p:spPr>
          <a:xfrm>
            <a:off x="8276040" y="2954896"/>
            <a:ext cx="1132237" cy="861819"/>
          </a:xfrm>
          <a:prstGeom prst="rect">
            <a:avLst/>
          </a:prstGeom>
        </p:spPr>
      </p:pic>
      <p:pic>
        <p:nvPicPr>
          <p:cNvPr id="41" name="Picture 40"/>
          <p:cNvPicPr>
            <a:picLocks noChangeAspect="1"/>
          </p:cNvPicPr>
          <p:nvPr/>
        </p:nvPicPr>
        <p:blipFill rotWithShape="1">
          <a:blip r:embed="rId6" cstate="hqprint">
            <a:extLst>
              <a:ext uri="{28A0092B-C50C-407E-A947-70E740481C1C}">
                <a14:useLocalDpi xmlns:a14="http://schemas.microsoft.com/office/drawing/2010/main" val="0"/>
              </a:ext>
            </a:extLst>
          </a:blip>
          <a:srcRect l="-1165" t="2977" r="1165" b="13398"/>
          <a:stretch/>
        </p:blipFill>
        <p:spPr>
          <a:xfrm>
            <a:off x="670231" y="2923930"/>
            <a:ext cx="822747" cy="688019"/>
          </a:xfrm>
          <a:prstGeom prst="rect">
            <a:avLst/>
          </a:prstGeom>
        </p:spPr>
      </p:pic>
      <p:sp>
        <p:nvSpPr>
          <p:cNvPr id="30" name="TextBox 29"/>
          <p:cNvSpPr txBox="1"/>
          <p:nvPr/>
        </p:nvSpPr>
        <p:spPr>
          <a:xfrm>
            <a:off x="3637504" y="3267940"/>
            <a:ext cx="1777874" cy="646331"/>
          </a:xfrm>
          <a:prstGeom prst="rect">
            <a:avLst/>
          </a:prstGeom>
          <a:noFill/>
        </p:spPr>
        <p:txBody>
          <a:bodyPr wrap="square" rtlCol="0">
            <a:spAutoFit/>
          </a:bodyPr>
          <a:lstStyle/>
          <a:p>
            <a:pPr algn="ctr"/>
            <a:r>
              <a:rPr lang="en-US" b="1" dirty="0" err="1">
                <a:solidFill>
                  <a:schemeClr val="bg1"/>
                </a:solidFill>
                <a:latin typeface="Leelawadee" panose="020B0502040204020203" pitchFamily="34" charset="-34"/>
                <a:cs typeface="Leelawadee" panose="020B0502040204020203" pitchFamily="34" charset="-34"/>
              </a:rPr>
              <a:t>Hydroclimatic</a:t>
            </a:r>
            <a:r>
              <a:rPr lang="en-US" b="1" dirty="0">
                <a:solidFill>
                  <a:schemeClr val="bg1"/>
                </a:solidFill>
                <a:latin typeface="Leelawadee" panose="020B0502040204020203" pitchFamily="34" charset="-34"/>
                <a:cs typeface="Leelawadee" panose="020B0502040204020203" pitchFamily="34" charset="-34"/>
              </a:rPr>
              <a:t> </a:t>
            </a:r>
          </a:p>
          <a:p>
            <a:pPr algn="ctr"/>
            <a:r>
              <a:rPr lang="en-US" b="1" dirty="0">
                <a:solidFill>
                  <a:schemeClr val="bg1"/>
                </a:solidFill>
                <a:latin typeface="Leelawadee" panose="020B0502040204020203" pitchFamily="34" charset="-34"/>
                <a:cs typeface="Leelawadee" panose="020B0502040204020203" pitchFamily="34" charset="-34"/>
              </a:rPr>
              <a:t>Factors</a:t>
            </a:r>
          </a:p>
        </p:txBody>
      </p:sp>
      <p:sp>
        <p:nvSpPr>
          <p:cNvPr id="5" name="Rectangle 4">
            <a:extLst>
              <a:ext uri="{FF2B5EF4-FFF2-40B4-BE49-F238E27FC236}">
                <a16:creationId xmlns:a16="http://schemas.microsoft.com/office/drawing/2014/main" id="{2A45DD07-9B00-A577-9BFE-30A68E30D0F2}"/>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1904085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5235"/>
            <a:ext cx="10515600" cy="1325563"/>
          </a:xfrm>
        </p:spPr>
        <p:txBody>
          <a:bodyPr>
            <a:normAutofit fontScale="90000"/>
          </a:bodyPr>
          <a:lstStyle/>
          <a:p>
            <a:r>
              <a:rPr lang="en-US" sz="3200" b="1" dirty="0">
                <a:latin typeface="Leelawadee" panose="020B0502040204020203" pitchFamily="34" charset="-34"/>
                <a:cs typeface="Leelawadee" panose="020B0502040204020203" pitchFamily="34" charset="-34"/>
              </a:rPr>
              <a:t>A holistic representation of risk to individual stakeholders is dependent on many interconnected factors. </a:t>
            </a: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6</a:t>
            </a:fld>
            <a:endParaRPr lang="en-US"/>
          </a:p>
        </p:txBody>
      </p:sp>
      <p:sp>
        <p:nvSpPr>
          <p:cNvPr id="34" name="Oval 33"/>
          <p:cNvSpPr/>
          <p:nvPr/>
        </p:nvSpPr>
        <p:spPr>
          <a:xfrm>
            <a:off x="3085779" y="2185552"/>
            <a:ext cx="3293615" cy="3199171"/>
          </a:xfrm>
          <a:prstGeom prst="ellipse">
            <a:avLst/>
          </a:prstGeom>
          <a:solidFill>
            <a:srgbClr val="0F4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753991" y="3318448"/>
            <a:ext cx="2662673" cy="2688854"/>
          </a:xfrm>
          <a:prstGeom prst="ellipse">
            <a:avLst/>
          </a:prstGeom>
          <a:solidFill>
            <a:srgbClr val="534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5335128" y="4118467"/>
            <a:ext cx="1356712" cy="923330"/>
          </a:xfrm>
          <a:prstGeom prst="rect">
            <a:avLst/>
          </a:prstGeom>
          <a:noFill/>
        </p:spPr>
        <p:txBody>
          <a:bodyPr wrap="square" rtlCol="0">
            <a:spAutoFit/>
          </a:bodyPr>
          <a:lstStyle/>
          <a:p>
            <a:pPr algn="ctr"/>
            <a:r>
              <a:rPr lang="en-US" b="1" dirty="0">
                <a:solidFill>
                  <a:schemeClr val="bg1"/>
                </a:solidFill>
                <a:latin typeface="Leelawadee" panose="020B0502040204020203" pitchFamily="34" charset="-34"/>
                <a:cs typeface="Leelawadee" panose="020B0502040204020203" pitchFamily="34" charset="-34"/>
              </a:rPr>
              <a:t>State of the System</a:t>
            </a:r>
          </a:p>
        </p:txBody>
      </p:sp>
      <p:sp>
        <p:nvSpPr>
          <p:cNvPr id="37" name="Oval 36"/>
          <p:cNvSpPr/>
          <p:nvPr/>
        </p:nvSpPr>
        <p:spPr>
          <a:xfrm>
            <a:off x="6338546" y="4720079"/>
            <a:ext cx="1868861" cy="1888785"/>
          </a:xfrm>
          <a:prstGeom prst="ellipse">
            <a:avLst/>
          </a:prstGeom>
          <a:solidFill>
            <a:srgbClr val="B272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6525879" y="5360971"/>
            <a:ext cx="1546203" cy="646331"/>
          </a:xfrm>
          <a:prstGeom prst="rect">
            <a:avLst/>
          </a:prstGeom>
          <a:noFill/>
        </p:spPr>
        <p:txBody>
          <a:bodyPr wrap="square" rtlCol="0">
            <a:spAutoFit/>
          </a:bodyPr>
          <a:lstStyle/>
          <a:p>
            <a:pPr algn="ctr"/>
            <a:r>
              <a:rPr lang="en-US" b="1" dirty="0">
                <a:solidFill>
                  <a:schemeClr val="bg1"/>
                </a:solidFill>
                <a:latin typeface="Leelawadee" panose="020B0502040204020203" pitchFamily="34" charset="-34"/>
                <a:cs typeface="Leelawadee" panose="020B0502040204020203" pitchFamily="34" charset="-34"/>
              </a:rPr>
              <a:t>Stakeholder</a:t>
            </a:r>
          </a:p>
          <a:p>
            <a:pPr algn="ctr"/>
            <a:r>
              <a:rPr lang="en-US" b="1" dirty="0">
                <a:solidFill>
                  <a:schemeClr val="bg1"/>
                </a:solidFill>
                <a:latin typeface="Leelawadee" panose="020B0502040204020203" pitchFamily="34" charset="-34"/>
                <a:cs typeface="Leelawadee" panose="020B0502040204020203" pitchFamily="34" charset="-34"/>
              </a:rPr>
              <a:t>Attributes</a:t>
            </a:r>
          </a:p>
        </p:txBody>
      </p:sp>
      <p:cxnSp>
        <p:nvCxnSpPr>
          <p:cNvPr id="17" name="Straight Connector 16"/>
          <p:cNvCxnSpPr>
            <a:endCxn id="34" idx="2"/>
          </p:cNvCxnSpPr>
          <p:nvPr/>
        </p:nvCxnSpPr>
        <p:spPr>
          <a:xfrm>
            <a:off x="2148396" y="3267940"/>
            <a:ext cx="937383" cy="517198"/>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4" name="Rounded Rectangle 23"/>
          <p:cNvSpPr/>
          <p:nvPr/>
        </p:nvSpPr>
        <p:spPr>
          <a:xfrm>
            <a:off x="656705" y="2777565"/>
            <a:ext cx="1494708" cy="914400"/>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6" name="TextBox 25"/>
          <p:cNvSpPr txBox="1"/>
          <p:nvPr/>
        </p:nvSpPr>
        <p:spPr>
          <a:xfrm>
            <a:off x="485857" y="2102998"/>
            <a:ext cx="1836403" cy="584775"/>
          </a:xfrm>
          <a:prstGeom prst="rect">
            <a:avLst/>
          </a:prstGeom>
          <a:solidFill>
            <a:srgbClr val="C9AF8D"/>
          </a:solidFill>
        </p:spPr>
        <p:txBody>
          <a:bodyPr wrap="square" rtlCol="0">
            <a:spAutoFit/>
          </a:bodyPr>
          <a:lstStyle/>
          <a:p>
            <a:pPr algn="ctr"/>
            <a:r>
              <a:rPr lang="en-US" sz="1600" dirty="0">
                <a:latin typeface="Leelawadee" panose="020B0502040204020203" pitchFamily="34" charset="-34"/>
                <a:cs typeface="Leelawadee" panose="020B0502040204020203" pitchFamily="34" charset="-34"/>
              </a:rPr>
              <a:t>Extreme Events Experienced</a:t>
            </a: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1165" t="2977" r="1165" b="13398"/>
          <a:stretch/>
        </p:blipFill>
        <p:spPr>
          <a:xfrm>
            <a:off x="670231" y="2923930"/>
            <a:ext cx="822747" cy="688019"/>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b="16764"/>
          <a:stretch/>
        </p:blipFill>
        <p:spPr>
          <a:xfrm>
            <a:off x="1366291" y="2938273"/>
            <a:ext cx="784313" cy="652832"/>
          </a:xfrm>
          <a:prstGeom prst="rect">
            <a:avLst/>
          </a:prstGeom>
        </p:spPr>
      </p:pic>
      <p:sp>
        <p:nvSpPr>
          <p:cNvPr id="28" name="TextBox 27"/>
          <p:cNvSpPr txBox="1"/>
          <p:nvPr/>
        </p:nvSpPr>
        <p:spPr>
          <a:xfrm>
            <a:off x="2404430" y="5900868"/>
            <a:ext cx="3278698" cy="830997"/>
          </a:xfrm>
          <a:prstGeom prst="rect">
            <a:avLst/>
          </a:prstGeom>
          <a:noFill/>
        </p:spPr>
        <p:txBody>
          <a:bodyPr wrap="square" rtlCol="0">
            <a:spAutoFit/>
          </a:bodyPr>
          <a:lstStyle/>
          <a:p>
            <a:r>
              <a:rPr lang="en-US" sz="1600" i="1" dirty="0">
                <a:solidFill>
                  <a:schemeClr val="bg1">
                    <a:lumMod val="50000"/>
                  </a:schemeClr>
                </a:solidFill>
                <a:latin typeface="Leelawadee" panose="020B0502040204020203" pitchFamily="34" charset="-34"/>
                <a:cs typeface="Leelawadee" panose="020B0502040204020203" pitchFamily="34" charset="-34"/>
              </a:rPr>
              <a:t>What water contracts does the stakeholder have? What is the priority of their water rights? </a:t>
            </a:r>
          </a:p>
        </p:txBody>
      </p:sp>
      <p:cxnSp>
        <p:nvCxnSpPr>
          <p:cNvPr id="18" name="Straight Connector 17"/>
          <p:cNvCxnSpPr/>
          <p:nvPr/>
        </p:nvCxnSpPr>
        <p:spPr>
          <a:xfrm flipV="1">
            <a:off x="8176655" y="5218346"/>
            <a:ext cx="665503" cy="636665"/>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9031460" y="2068936"/>
            <a:ext cx="1811044" cy="584775"/>
          </a:xfrm>
          <a:prstGeom prst="rect">
            <a:avLst/>
          </a:prstGeom>
          <a:solidFill>
            <a:srgbClr val="C9AF8D"/>
          </a:solidFill>
        </p:spPr>
        <p:txBody>
          <a:bodyPr wrap="square" rtlCol="0">
            <a:spAutoFit/>
          </a:bodyPr>
          <a:lstStyle/>
          <a:p>
            <a:r>
              <a:rPr lang="en-US" sz="1600" dirty="0">
                <a:latin typeface="Leelawadee" panose="020B0502040204020203" pitchFamily="34" charset="-34"/>
                <a:cs typeface="Leelawadee" panose="020B0502040204020203" pitchFamily="34" charset="-34"/>
              </a:rPr>
              <a:t>Current policy, operating rules</a:t>
            </a:r>
          </a:p>
        </p:txBody>
      </p:sp>
      <p:sp>
        <p:nvSpPr>
          <p:cNvPr id="20" name="Rounded Rectangle 19"/>
          <p:cNvSpPr/>
          <p:nvPr/>
        </p:nvSpPr>
        <p:spPr>
          <a:xfrm>
            <a:off x="7531921" y="1959492"/>
            <a:ext cx="1310238" cy="914400"/>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5" name="Rounded Rectangle 24"/>
          <p:cNvSpPr/>
          <p:nvPr/>
        </p:nvSpPr>
        <p:spPr>
          <a:xfrm>
            <a:off x="7531921" y="3018304"/>
            <a:ext cx="1876356" cy="914400"/>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TextBox 26"/>
          <p:cNvSpPr txBox="1"/>
          <p:nvPr/>
        </p:nvSpPr>
        <p:spPr>
          <a:xfrm>
            <a:off x="9593622" y="3190942"/>
            <a:ext cx="2355720" cy="584775"/>
          </a:xfrm>
          <a:prstGeom prst="rect">
            <a:avLst/>
          </a:prstGeom>
          <a:solidFill>
            <a:srgbClr val="C9AF8D"/>
          </a:solidFill>
        </p:spPr>
        <p:txBody>
          <a:bodyPr wrap="square" rtlCol="0">
            <a:spAutoFit/>
          </a:bodyPr>
          <a:lstStyle/>
          <a:p>
            <a:r>
              <a:rPr lang="en-US" sz="1600" dirty="0">
                <a:latin typeface="Leelawadee" panose="020B0502040204020203" pitchFamily="34" charset="-34"/>
                <a:cs typeface="Leelawadee" panose="020B0502040204020203" pitchFamily="34" charset="-34"/>
              </a:rPr>
              <a:t>Groundwater/ Reservoir Storage States</a:t>
            </a:r>
          </a:p>
        </p:txBody>
      </p:sp>
      <p:cxnSp>
        <p:nvCxnSpPr>
          <p:cNvPr id="29" name="Straight Connector 28"/>
          <p:cNvCxnSpPr/>
          <p:nvPr/>
        </p:nvCxnSpPr>
        <p:spPr>
          <a:xfrm>
            <a:off x="8176656" y="5882664"/>
            <a:ext cx="665502" cy="17297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p:nvPicPr>
        <p:blipFill rotWithShape="1">
          <a:blip r:embed="rId4" cstate="hqprint">
            <a:extLst>
              <a:ext uri="{28A0092B-C50C-407E-A947-70E740481C1C}">
                <a14:useLocalDpi xmlns:a14="http://schemas.microsoft.com/office/drawing/2010/main" val="0"/>
              </a:ext>
            </a:extLst>
          </a:blip>
          <a:srcRect b="15081"/>
          <a:stretch/>
        </p:blipFill>
        <p:spPr>
          <a:xfrm>
            <a:off x="7588207" y="3117916"/>
            <a:ext cx="759781" cy="645199"/>
          </a:xfrm>
          <a:prstGeom prst="rect">
            <a:avLst/>
          </a:prstGeom>
        </p:spPr>
      </p:pic>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51885" y="1941329"/>
            <a:ext cx="932563" cy="932563"/>
          </a:xfrm>
          <a:prstGeom prst="rect">
            <a:avLst/>
          </a:prstGeom>
        </p:spPr>
      </p:pic>
      <p:pic>
        <p:nvPicPr>
          <p:cNvPr id="23" name="Picture 22"/>
          <p:cNvPicPr>
            <a:picLocks noChangeAspect="1"/>
          </p:cNvPicPr>
          <p:nvPr/>
        </p:nvPicPr>
        <p:blipFill rotWithShape="1">
          <a:blip r:embed="rId6" cstate="hqprint">
            <a:extLst>
              <a:ext uri="{28A0092B-C50C-407E-A947-70E740481C1C}">
                <a14:useLocalDpi xmlns:a14="http://schemas.microsoft.com/office/drawing/2010/main" val="0"/>
              </a:ext>
            </a:extLst>
          </a:blip>
          <a:srcRect b="23884"/>
          <a:stretch/>
        </p:blipFill>
        <p:spPr>
          <a:xfrm>
            <a:off x="8276040" y="2954896"/>
            <a:ext cx="1132237" cy="861819"/>
          </a:xfrm>
          <a:prstGeom prst="rect">
            <a:avLst/>
          </a:prstGeom>
        </p:spPr>
      </p:pic>
      <p:sp>
        <p:nvSpPr>
          <p:cNvPr id="30" name="Rounded Rectangle 29"/>
          <p:cNvSpPr/>
          <p:nvPr/>
        </p:nvSpPr>
        <p:spPr>
          <a:xfrm>
            <a:off x="8842158" y="4642967"/>
            <a:ext cx="1316726" cy="914400"/>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V="1">
            <a:off x="6707358" y="2416692"/>
            <a:ext cx="824563" cy="1058812"/>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V="1">
            <a:off x="6707358" y="3475504"/>
            <a:ext cx="824563" cy="15652"/>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33" name="Rounded Rectangle 32"/>
          <p:cNvSpPr/>
          <p:nvPr/>
        </p:nvSpPr>
        <p:spPr>
          <a:xfrm>
            <a:off x="8850198" y="5683358"/>
            <a:ext cx="1316726" cy="914400"/>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00440" y="6002313"/>
            <a:ext cx="1415938" cy="338554"/>
          </a:xfrm>
          <a:prstGeom prst="rect">
            <a:avLst/>
          </a:prstGeom>
          <a:solidFill>
            <a:srgbClr val="C9AF8D"/>
          </a:solidFill>
        </p:spPr>
        <p:txBody>
          <a:bodyPr wrap="square" rtlCol="0">
            <a:spAutoFit/>
          </a:bodyPr>
          <a:lstStyle/>
          <a:p>
            <a:r>
              <a:rPr lang="en-US" sz="1600" dirty="0">
                <a:latin typeface="Leelawadee" panose="020B0502040204020203" pitchFamily="34" charset="-34"/>
                <a:cs typeface="Leelawadee" panose="020B0502040204020203" pitchFamily="34" charset="-34"/>
              </a:rPr>
              <a:t>Water Rights</a:t>
            </a:r>
          </a:p>
        </p:txBody>
      </p:sp>
      <p:sp>
        <p:nvSpPr>
          <p:cNvPr id="41" name="TextBox 40"/>
          <p:cNvSpPr txBox="1"/>
          <p:nvPr/>
        </p:nvSpPr>
        <p:spPr>
          <a:xfrm>
            <a:off x="10267652" y="4874481"/>
            <a:ext cx="1559258" cy="584775"/>
          </a:xfrm>
          <a:prstGeom prst="rect">
            <a:avLst/>
          </a:prstGeom>
          <a:solidFill>
            <a:srgbClr val="C9AF8D"/>
          </a:solidFill>
        </p:spPr>
        <p:txBody>
          <a:bodyPr wrap="square" rtlCol="0">
            <a:spAutoFit/>
          </a:bodyPr>
          <a:lstStyle/>
          <a:p>
            <a:r>
              <a:rPr lang="en-US" sz="1600" dirty="0">
                <a:latin typeface="Leelawadee" panose="020B0502040204020203" pitchFamily="34" charset="-34"/>
                <a:cs typeface="Leelawadee" panose="020B0502040204020203" pitchFamily="34" charset="-34"/>
              </a:rPr>
              <a:t>Diversity of Water Sources</a:t>
            </a:r>
          </a:p>
        </p:txBody>
      </p:sp>
      <p:pic>
        <p:nvPicPr>
          <p:cNvPr id="9" name="Picture 8"/>
          <p:cNvPicPr>
            <a:picLocks noChangeAspect="1"/>
          </p:cNvPicPr>
          <p:nvPr/>
        </p:nvPicPr>
        <p:blipFill rotWithShape="1">
          <a:blip r:embed="rId7" cstate="hqprint">
            <a:extLst>
              <a:ext uri="{28A0092B-C50C-407E-A947-70E740481C1C}">
                <a14:useLocalDpi xmlns:a14="http://schemas.microsoft.com/office/drawing/2010/main" val="0"/>
              </a:ext>
            </a:extLst>
          </a:blip>
          <a:srcRect b="13846"/>
          <a:stretch/>
        </p:blipFill>
        <p:spPr>
          <a:xfrm>
            <a:off x="9156179" y="5747498"/>
            <a:ext cx="900115" cy="775484"/>
          </a:xfrm>
          <a:prstGeom prst="rect">
            <a:avLst/>
          </a:prstGeom>
        </p:spPr>
      </p:pic>
      <p:pic>
        <p:nvPicPr>
          <p:cNvPr id="10" name="Picture 9"/>
          <p:cNvPicPr>
            <a:picLocks noChangeAspect="1"/>
          </p:cNvPicPr>
          <p:nvPr/>
        </p:nvPicPr>
        <p:blipFill rotWithShape="1">
          <a:blip r:embed="rId8" cstate="hqprint">
            <a:extLst>
              <a:ext uri="{28A0092B-C50C-407E-A947-70E740481C1C}">
                <a14:useLocalDpi xmlns:a14="http://schemas.microsoft.com/office/drawing/2010/main" val="0"/>
              </a:ext>
            </a:extLst>
          </a:blip>
          <a:srcRect b="14725"/>
          <a:stretch/>
        </p:blipFill>
        <p:spPr>
          <a:xfrm>
            <a:off x="9055945" y="4727964"/>
            <a:ext cx="933683" cy="796196"/>
          </a:xfrm>
          <a:prstGeom prst="rect">
            <a:avLst/>
          </a:prstGeom>
        </p:spPr>
      </p:pic>
      <p:sp>
        <p:nvSpPr>
          <p:cNvPr id="42" name="TextBox 41"/>
          <p:cNvSpPr txBox="1"/>
          <p:nvPr/>
        </p:nvSpPr>
        <p:spPr>
          <a:xfrm>
            <a:off x="3637504" y="3267940"/>
            <a:ext cx="1777874" cy="646331"/>
          </a:xfrm>
          <a:prstGeom prst="rect">
            <a:avLst/>
          </a:prstGeom>
          <a:noFill/>
        </p:spPr>
        <p:txBody>
          <a:bodyPr wrap="square" rtlCol="0">
            <a:spAutoFit/>
          </a:bodyPr>
          <a:lstStyle/>
          <a:p>
            <a:pPr algn="ctr"/>
            <a:r>
              <a:rPr lang="en-US" b="1" dirty="0" err="1">
                <a:solidFill>
                  <a:schemeClr val="bg1"/>
                </a:solidFill>
                <a:latin typeface="Leelawadee" panose="020B0502040204020203" pitchFamily="34" charset="-34"/>
                <a:cs typeface="Leelawadee" panose="020B0502040204020203" pitchFamily="34" charset="-34"/>
              </a:rPr>
              <a:t>Hydroclimatic</a:t>
            </a:r>
            <a:r>
              <a:rPr lang="en-US" b="1" dirty="0">
                <a:solidFill>
                  <a:schemeClr val="bg1"/>
                </a:solidFill>
                <a:latin typeface="Leelawadee" panose="020B0502040204020203" pitchFamily="34" charset="-34"/>
                <a:cs typeface="Leelawadee" panose="020B0502040204020203" pitchFamily="34" charset="-34"/>
              </a:rPr>
              <a:t> </a:t>
            </a:r>
          </a:p>
          <a:p>
            <a:pPr algn="ctr"/>
            <a:r>
              <a:rPr lang="en-US" b="1" dirty="0">
                <a:solidFill>
                  <a:schemeClr val="bg1"/>
                </a:solidFill>
                <a:latin typeface="Leelawadee" panose="020B0502040204020203" pitchFamily="34" charset="-34"/>
                <a:cs typeface="Leelawadee" panose="020B0502040204020203" pitchFamily="34" charset="-34"/>
              </a:rPr>
              <a:t>Factors</a:t>
            </a:r>
          </a:p>
        </p:txBody>
      </p:sp>
      <p:sp>
        <p:nvSpPr>
          <p:cNvPr id="7" name="Rectangle 6">
            <a:extLst>
              <a:ext uri="{FF2B5EF4-FFF2-40B4-BE49-F238E27FC236}">
                <a16:creationId xmlns:a16="http://schemas.microsoft.com/office/drawing/2014/main" id="{A6582B19-EE35-077A-C2F1-3F2E03F6EB36}"/>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406193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B61A1F-EBF4-6CEE-743D-202AC9DFFE15}"/>
              </a:ext>
            </a:extLst>
          </p:cNvPr>
          <p:cNvSpPr>
            <a:spLocks noGrp="1"/>
          </p:cNvSpPr>
          <p:nvPr>
            <p:ph idx="1"/>
          </p:nvPr>
        </p:nvSpPr>
        <p:spPr/>
        <p:txBody>
          <a:bodyPr>
            <a:normAutofit/>
          </a:bodyPr>
          <a:lstStyle/>
          <a:p>
            <a:pPr marL="514350" indent="-514350">
              <a:buFont typeface="+mj-lt"/>
              <a:buAutoNum type="arabicPeriod"/>
            </a:pPr>
            <a:endParaRPr lang="en-US" dirty="0">
              <a:latin typeface="Leelawadee" panose="020B0502040204020203" pitchFamily="34" charset="-34"/>
              <a:cs typeface="Leelawadee" panose="020B0502040204020203" pitchFamily="34" charset="-34"/>
            </a:endParaRPr>
          </a:p>
          <a:p>
            <a:pPr marL="514350" indent="-514350">
              <a:buFont typeface="+mj-lt"/>
              <a:buAutoNum type="arabicPeriod"/>
            </a:pPr>
            <a:r>
              <a:rPr lang="en-US" dirty="0">
                <a:latin typeface="Leelawadee" panose="020B0502040204020203" pitchFamily="34" charset="-34"/>
                <a:cs typeface="Leelawadee" panose="020B0502040204020203" pitchFamily="34" charset="-34"/>
              </a:rPr>
              <a:t>A detailed model of the system (individual users, water rights, groundwater banking, conveyance)  </a:t>
            </a:r>
          </a:p>
          <a:p>
            <a:pPr marL="514350" indent="-514350">
              <a:buFont typeface="+mj-lt"/>
              <a:buAutoNum type="arabicPeriod"/>
            </a:pPr>
            <a:endParaRPr lang="en-US" dirty="0">
              <a:latin typeface="Leelawadee" panose="020B0502040204020203" pitchFamily="34" charset="-34"/>
              <a:cs typeface="Leelawadee" panose="020B0502040204020203" pitchFamily="34" charset="-34"/>
            </a:endParaRPr>
          </a:p>
          <a:p>
            <a:pPr marL="514350" indent="-514350">
              <a:buFont typeface="+mj-lt"/>
              <a:buAutoNum type="arabicPeriod"/>
            </a:pPr>
            <a:r>
              <a:rPr lang="en-US" dirty="0">
                <a:latin typeface="Leelawadee" panose="020B0502040204020203" pitchFamily="34" charset="-34"/>
                <a:cs typeface="Leelawadee" panose="020B0502040204020203" pitchFamily="34" charset="-34"/>
              </a:rPr>
              <a:t>A large ensemble of highly variable and temporally dynamic hydrology </a:t>
            </a:r>
          </a:p>
          <a:p>
            <a:pPr marL="0" indent="0">
              <a:buNone/>
            </a:pPr>
            <a:endParaRPr lang="en-US" dirty="0">
              <a:latin typeface="Leelawadee" panose="020B0502040204020203" pitchFamily="34" charset="-34"/>
              <a:cs typeface="Leelawadee" panose="020B0502040204020203" pitchFamily="34" charset="-34"/>
            </a:endParaRPr>
          </a:p>
          <a:p>
            <a:pPr marL="0" indent="0">
              <a:buNone/>
            </a:pPr>
            <a:endParaRPr lang="en-US"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7</a:t>
            </a:fld>
            <a:endParaRPr lang="en-US"/>
          </a:p>
        </p:txBody>
      </p:sp>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To comprehensively quantify risk to a complex system, you need:</a:t>
            </a:r>
          </a:p>
        </p:txBody>
      </p:sp>
      <p:sp>
        <p:nvSpPr>
          <p:cNvPr id="5" name="Rectangle 4">
            <a:extLst>
              <a:ext uri="{FF2B5EF4-FFF2-40B4-BE49-F238E27FC236}">
                <a16:creationId xmlns:a16="http://schemas.microsoft.com/office/drawing/2014/main" id="{2F4C0776-1B15-4C09-11AE-82A619FE60F3}"/>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288002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B61A1F-EBF4-6CEE-743D-202AC9DFFE15}"/>
              </a:ext>
            </a:extLst>
          </p:cNvPr>
          <p:cNvSpPr>
            <a:spLocks noGrp="1"/>
          </p:cNvSpPr>
          <p:nvPr>
            <p:ph idx="1"/>
          </p:nvPr>
        </p:nvSpPr>
        <p:spPr/>
        <p:txBody>
          <a:bodyPr>
            <a:normAutofit/>
          </a:bodyPr>
          <a:lstStyle/>
          <a:p>
            <a:pPr marL="514350" indent="-514350">
              <a:buFont typeface="+mj-lt"/>
              <a:buAutoNum type="arabicPeriod"/>
            </a:pPr>
            <a:endParaRPr lang="en-US" dirty="0">
              <a:latin typeface="Leelawadee" panose="020B0502040204020203" pitchFamily="34" charset="-34"/>
              <a:cs typeface="Leelawadee" panose="020B0502040204020203" pitchFamily="34" charset="-34"/>
            </a:endParaRPr>
          </a:p>
          <a:p>
            <a:pPr marL="514350" indent="-514350">
              <a:buFont typeface="+mj-lt"/>
              <a:buAutoNum type="arabicPeriod"/>
            </a:pPr>
            <a:r>
              <a:rPr lang="en-US" dirty="0">
                <a:solidFill>
                  <a:srgbClr val="BC7A0B"/>
                </a:solidFill>
                <a:latin typeface="Leelawadee" panose="020B0502040204020203" pitchFamily="34" charset="-34"/>
                <a:cs typeface="Leelawadee" panose="020B0502040204020203" pitchFamily="34" charset="-34"/>
              </a:rPr>
              <a:t>A detailed model of the system (individual users, water rights, groundwater banking, conveyance)  </a:t>
            </a:r>
          </a:p>
          <a:p>
            <a:pPr marL="514350" indent="-514350">
              <a:buFont typeface="+mj-lt"/>
              <a:buAutoNum type="arabicPeriod"/>
            </a:pPr>
            <a:endParaRPr lang="en-US" dirty="0">
              <a:latin typeface="Leelawadee" panose="020B0502040204020203" pitchFamily="34" charset="-34"/>
              <a:cs typeface="Leelawadee" panose="020B0502040204020203" pitchFamily="34" charset="-34"/>
            </a:endParaRPr>
          </a:p>
          <a:p>
            <a:pPr marL="514350" indent="-514350">
              <a:buFont typeface="+mj-lt"/>
              <a:buAutoNum type="arabicPeriod"/>
            </a:pPr>
            <a:r>
              <a:rPr lang="en-US" dirty="0">
                <a:latin typeface="Leelawadee" panose="020B0502040204020203" pitchFamily="34" charset="-34"/>
                <a:cs typeface="Leelawadee" panose="020B0502040204020203" pitchFamily="34" charset="-34"/>
              </a:rPr>
              <a:t>A large ensemble of highly variable and temporally dynamic hydrology </a:t>
            </a:r>
          </a:p>
          <a:p>
            <a:pPr marL="0" indent="0">
              <a:buNone/>
            </a:pPr>
            <a:endParaRPr lang="en-US" dirty="0">
              <a:latin typeface="Leelawadee" panose="020B0502040204020203" pitchFamily="34" charset="-34"/>
              <a:cs typeface="Leelawadee" panose="020B0502040204020203" pitchFamily="34" charset="-34"/>
            </a:endParaRPr>
          </a:p>
          <a:p>
            <a:pPr marL="0" indent="0">
              <a:buNone/>
            </a:pPr>
            <a:endParaRPr lang="en-US"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p:txBody>
      </p:sp>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8</a:t>
            </a:fld>
            <a:endParaRPr lang="en-US"/>
          </a:p>
        </p:txBody>
      </p:sp>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To comprehensively quantify risk to a complex system, you need:</a:t>
            </a:r>
          </a:p>
        </p:txBody>
      </p:sp>
      <p:sp>
        <p:nvSpPr>
          <p:cNvPr id="5" name="Rectangle 4">
            <a:extLst>
              <a:ext uri="{FF2B5EF4-FFF2-40B4-BE49-F238E27FC236}">
                <a16:creationId xmlns:a16="http://schemas.microsoft.com/office/drawing/2014/main" id="{7EA94FAE-E7BE-FADA-0A1D-7EEDAB4F67AD}"/>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spTree>
    <p:extLst>
      <p:ext uri="{BB962C8B-B14F-4D97-AF65-F5344CB8AC3E}">
        <p14:creationId xmlns:p14="http://schemas.microsoft.com/office/powerpoint/2010/main" val="272318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C4F2C5E-E290-39D5-B78C-F0DC179F0D8A}"/>
              </a:ext>
            </a:extLst>
          </p:cNvPr>
          <p:cNvSpPr>
            <a:spLocks noGrp="1"/>
          </p:cNvSpPr>
          <p:nvPr>
            <p:ph type="sldNum" sz="quarter" idx="12"/>
          </p:nvPr>
        </p:nvSpPr>
        <p:spPr/>
        <p:txBody>
          <a:bodyPr/>
          <a:lstStyle/>
          <a:p>
            <a:fld id="{F3F4E95C-D841-4760-840B-D8DED5D8F201}" type="slidenum">
              <a:rPr lang="en-US" smtClean="0"/>
              <a:t>9</a:t>
            </a:fld>
            <a:endParaRPr lang="en-US"/>
          </a:p>
        </p:txBody>
      </p:sp>
      <p:sp>
        <p:nvSpPr>
          <p:cNvPr id="7" name="Title 1">
            <a:extLst>
              <a:ext uri="{FF2B5EF4-FFF2-40B4-BE49-F238E27FC236}">
                <a16:creationId xmlns:a16="http://schemas.microsoft.com/office/drawing/2014/main" id="{CCB92F2E-A24A-A378-F981-54DA614B48EF}"/>
              </a:ext>
            </a:extLst>
          </p:cNvPr>
          <p:cNvSpPr>
            <a:spLocks noGrp="1"/>
          </p:cNvSpPr>
          <p:nvPr>
            <p:ph type="title"/>
          </p:nvPr>
        </p:nvSpPr>
        <p:spPr>
          <a:xfrm>
            <a:off x="838200" y="595235"/>
            <a:ext cx="10515600" cy="1325563"/>
          </a:xfrm>
        </p:spPr>
        <p:txBody>
          <a:bodyPr>
            <a:normAutofit/>
          </a:bodyPr>
          <a:lstStyle/>
          <a:p>
            <a:r>
              <a:rPr lang="en-US" sz="3200" b="1" dirty="0">
                <a:latin typeface="Leelawadee" panose="020B0502040204020203" pitchFamily="34" charset="-34"/>
                <a:cs typeface="Leelawadee" panose="020B0502040204020203" pitchFamily="34" charset="-34"/>
              </a:rPr>
              <a:t>We have a highly resolved simulation model of CALFEWS.</a:t>
            </a:r>
          </a:p>
        </p:txBody>
      </p:sp>
      <p:pic>
        <p:nvPicPr>
          <p:cNvPr id="12" name="Picture 11">
            <a:extLst>
              <a:ext uri="{FF2B5EF4-FFF2-40B4-BE49-F238E27FC236}">
                <a16:creationId xmlns:a16="http://schemas.microsoft.com/office/drawing/2014/main" id="{363578FE-20C1-AD4A-F8D4-0C191C68282F}"/>
              </a:ext>
            </a:extLst>
          </p:cNvPr>
          <p:cNvPicPr>
            <a:picLocks noChangeAspect="1"/>
          </p:cNvPicPr>
          <p:nvPr/>
        </p:nvPicPr>
        <p:blipFill>
          <a:blip r:embed="rId2"/>
          <a:stretch>
            <a:fillRect/>
          </a:stretch>
        </p:blipFill>
        <p:spPr>
          <a:xfrm>
            <a:off x="5433724" y="2073811"/>
            <a:ext cx="3153356" cy="4129525"/>
          </a:xfrm>
          <a:prstGeom prst="rect">
            <a:avLst/>
          </a:prstGeom>
        </p:spPr>
      </p:pic>
      <p:pic>
        <p:nvPicPr>
          <p:cNvPr id="13" name="Picture 12">
            <a:extLst>
              <a:ext uri="{FF2B5EF4-FFF2-40B4-BE49-F238E27FC236}">
                <a16:creationId xmlns:a16="http://schemas.microsoft.com/office/drawing/2014/main" id="{CAA3CD6C-2BB2-0C21-0355-A1A18B6EA8A8}"/>
              </a:ext>
            </a:extLst>
          </p:cNvPr>
          <p:cNvPicPr>
            <a:picLocks noChangeAspect="1"/>
          </p:cNvPicPr>
          <p:nvPr/>
        </p:nvPicPr>
        <p:blipFill>
          <a:blip r:embed="rId3"/>
          <a:stretch>
            <a:fillRect/>
          </a:stretch>
        </p:blipFill>
        <p:spPr>
          <a:xfrm>
            <a:off x="381000" y="2111870"/>
            <a:ext cx="4800600" cy="2245895"/>
          </a:xfrm>
          <a:prstGeom prst="rect">
            <a:avLst/>
          </a:prstGeom>
        </p:spPr>
      </p:pic>
      <p:grpSp>
        <p:nvGrpSpPr>
          <p:cNvPr id="15" name="Group 14">
            <a:extLst>
              <a:ext uri="{FF2B5EF4-FFF2-40B4-BE49-F238E27FC236}">
                <a16:creationId xmlns:a16="http://schemas.microsoft.com/office/drawing/2014/main" id="{BB898688-7DCB-E5A7-0D8E-CE21C6CA322F}"/>
              </a:ext>
            </a:extLst>
          </p:cNvPr>
          <p:cNvGrpSpPr/>
          <p:nvPr/>
        </p:nvGrpSpPr>
        <p:grpSpPr>
          <a:xfrm>
            <a:off x="457200" y="4738765"/>
            <a:ext cx="3886200" cy="1371600"/>
            <a:chOff x="628649" y="3959634"/>
            <a:chExt cx="5334215" cy="1778373"/>
          </a:xfrm>
        </p:grpSpPr>
        <p:pic>
          <p:nvPicPr>
            <p:cNvPr id="16" name="Picture 15">
              <a:extLst>
                <a:ext uri="{FF2B5EF4-FFF2-40B4-BE49-F238E27FC236}">
                  <a16:creationId xmlns:a16="http://schemas.microsoft.com/office/drawing/2014/main" id="{BAEA9607-4321-6322-A593-5A56EE2926BD}"/>
                </a:ext>
              </a:extLst>
            </p:cNvPr>
            <p:cNvPicPr>
              <a:picLocks noChangeAspect="1"/>
            </p:cNvPicPr>
            <p:nvPr/>
          </p:nvPicPr>
          <p:blipFill>
            <a:blip r:embed="rId4"/>
            <a:stretch>
              <a:fillRect/>
            </a:stretch>
          </p:blipFill>
          <p:spPr>
            <a:xfrm>
              <a:off x="628649" y="3959634"/>
              <a:ext cx="5334215" cy="1450566"/>
            </a:xfrm>
            <a:prstGeom prst="rect">
              <a:avLst/>
            </a:prstGeom>
          </p:spPr>
        </p:pic>
        <p:sp>
          <p:nvSpPr>
            <p:cNvPr id="17" name="Rectangle 16">
              <a:extLst>
                <a:ext uri="{FF2B5EF4-FFF2-40B4-BE49-F238E27FC236}">
                  <a16:creationId xmlns:a16="http://schemas.microsoft.com/office/drawing/2014/main" id="{C03A8FD8-141B-1724-45DF-ECDCEDA1A146}"/>
                </a:ext>
              </a:extLst>
            </p:cNvPr>
            <p:cNvSpPr/>
            <p:nvPr/>
          </p:nvSpPr>
          <p:spPr>
            <a:xfrm>
              <a:off x="655533" y="5476397"/>
              <a:ext cx="5307331" cy="261610"/>
            </a:xfrm>
            <a:prstGeom prst="rect">
              <a:avLst/>
            </a:prstGeom>
          </p:spPr>
          <p:txBody>
            <a:bodyPr wrap="square">
              <a:spAutoFit/>
            </a:bodyPr>
            <a:lstStyle/>
            <a:p>
              <a:r>
                <a:rPr lang="en-US" sz="1100" dirty="0">
                  <a:solidFill>
                    <a:schemeClr val="accent5"/>
                  </a:solidFill>
                  <a:latin typeface="Gill Sans MT" panose="020B0502020104020203" pitchFamily="34" charset="0"/>
                </a:rPr>
                <a:t>https://github.com/hbz5000/CALFEWS</a:t>
              </a:r>
            </a:p>
          </p:txBody>
        </p:sp>
      </p:grpSp>
      <p:sp>
        <p:nvSpPr>
          <p:cNvPr id="18" name="Content Placeholder 3">
            <a:extLst>
              <a:ext uri="{FF2B5EF4-FFF2-40B4-BE49-F238E27FC236}">
                <a16:creationId xmlns:a16="http://schemas.microsoft.com/office/drawing/2014/main" id="{3FEEABCC-7E4E-A510-B868-F01762BEAA5F}"/>
              </a:ext>
            </a:extLst>
          </p:cNvPr>
          <p:cNvSpPr>
            <a:spLocks noGrp="1"/>
          </p:cNvSpPr>
          <p:nvPr>
            <p:ph idx="1"/>
          </p:nvPr>
        </p:nvSpPr>
        <p:spPr>
          <a:xfrm>
            <a:off x="8839204" y="1911427"/>
            <a:ext cx="2743200" cy="4351338"/>
          </a:xfrm>
        </p:spPr>
        <p:txBody>
          <a:bodyPr>
            <a:normAutofit/>
          </a:bodyPr>
          <a:lstStyle/>
          <a:p>
            <a:pPr marL="0" indent="0">
              <a:buNone/>
            </a:pPr>
            <a:endParaRPr lang="en-US" dirty="0">
              <a:latin typeface="Leelawadee" panose="020B0502040204020203" pitchFamily="34" charset="-34"/>
              <a:cs typeface="Leelawadee" panose="020B0502040204020203" pitchFamily="34" charset="-34"/>
            </a:endParaRPr>
          </a:p>
          <a:p>
            <a:pPr marL="0" indent="0">
              <a:buNone/>
            </a:pPr>
            <a:endParaRPr lang="en-US" dirty="0">
              <a:latin typeface="Leelawadee" panose="020B0502040204020203" pitchFamily="34" charset="-34"/>
              <a:cs typeface="Leelawadee" panose="020B0502040204020203" pitchFamily="34" charset="-34"/>
            </a:endParaRPr>
          </a:p>
          <a:p>
            <a:endParaRPr lang="en-US" dirty="0">
              <a:latin typeface="Leelawadee" panose="020B0502040204020203" pitchFamily="34" charset="-34"/>
              <a:cs typeface="Leelawadee" panose="020B0502040204020203" pitchFamily="34" charset="-34"/>
            </a:endParaRPr>
          </a:p>
        </p:txBody>
      </p:sp>
      <p:sp>
        <p:nvSpPr>
          <p:cNvPr id="6" name="TextBox 5">
            <a:extLst>
              <a:ext uri="{FF2B5EF4-FFF2-40B4-BE49-F238E27FC236}">
                <a16:creationId xmlns:a16="http://schemas.microsoft.com/office/drawing/2014/main" id="{BB30663F-2162-FFAF-C02C-4E197284A81E}"/>
              </a:ext>
            </a:extLst>
          </p:cNvPr>
          <p:cNvSpPr txBox="1"/>
          <p:nvPr/>
        </p:nvSpPr>
        <p:spPr>
          <a:xfrm>
            <a:off x="8991599" y="3429000"/>
            <a:ext cx="2743200" cy="2308324"/>
          </a:xfrm>
          <a:prstGeom prst="rect">
            <a:avLst/>
          </a:prstGeom>
          <a:solidFill>
            <a:schemeClr val="bg1">
              <a:lumMod val="95000"/>
            </a:schemeClr>
          </a:solidFill>
        </p:spPr>
        <p:txBody>
          <a:bodyPr wrap="square" rtlCol="0">
            <a:spAutoFit/>
          </a:bodyPr>
          <a:lstStyle/>
          <a:p>
            <a:pPr algn="ctr"/>
            <a:r>
              <a:rPr lang="en-US" dirty="0">
                <a:latin typeface="Leelawadee" panose="020B0502040204020203" pitchFamily="34" charset="-34"/>
                <a:cs typeface="Leelawadee" panose="020B0502040204020203" pitchFamily="34" charset="-34"/>
              </a:rPr>
              <a:t>Daily timescale operation of &gt;1000 critical institutional and infrastructure elements</a:t>
            </a:r>
          </a:p>
          <a:p>
            <a:pPr algn="ctr"/>
            <a:r>
              <a:rPr lang="en-US" dirty="0">
                <a:latin typeface="Leelawadee" panose="020B0502040204020203" pitchFamily="34" charset="-34"/>
                <a:cs typeface="Leelawadee" panose="020B0502040204020203" pitchFamily="34" charset="-34"/>
              </a:rPr>
              <a:t>dams, water conveyance systems, groundwater banks, and water allocation decisions.</a:t>
            </a:r>
          </a:p>
        </p:txBody>
      </p:sp>
      <p:pic>
        <p:nvPicPr>
          <p:cNvPr id="8" name="Picture 7">
            <a:extLst>
              <a:ext uri="{FF2B5EF4-FFF2-40B4-BE49-F238E27FC236}">
                <a16:creationId xmlns:a16="http://schemas.microsoft.com/office/drawing/2014/main" id="{7B20D187-9CC3-8061-15BB-0FF9C920363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5081"/>
          <a:stretch/>
        </p:blipFill>
        <p:spPr>
          <a:xfrm>
            <a:off x="9335720" y="2419390"/>
            <a:ext cx="759781" cy="645199"/>
          </a:xfrm>
          <a:prstGeom prst="rect">
            <a:avLst/>
          </a:prstGeom>
        </p:spPr>
      </p:pic>
      <p:pic>
        <p:nvPicPr>
          <p:cNvPr id="9" name="Picture 8">
            <a:extLst>
              <a:ext uri="{FF2B5EF4-FFF2-40B4-BE49-F238E27FC236}">
                <a16:creationId xmlns:a16="http://schemas.microsoft.com/office/drawing/2014/main" id="{7D81A972-328F-78B4-AAEB-2FE34AA32E7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23884"/>
          <a:stretch/>
        </p:blipFill>
        <p:spPr>
          <a:xfrm>
            <a:off x="10233438" y="2255077"/>
            <a:ext cx="1132237" cy="861819"/>
          </a:xfrm>
          <a:prstGeom prst="rect">
            <a:avLst/>
          </a:prstGeom>
        </p:spPr>
      </p:pic>
      <p:sp>
        <p:nvSpPr>
          <p:cNvPr id="10" name="Rounded Rectangle 19">
            <a:extLst>
              <a:ext uri="{FF2B5EF4-FFF2-40B4-BE49-F238E27FC236}">
                <a16:creationId xmlns:a16="http://schemas.microsoft.com/office/drawing/2014/main" id="{92856650-E321-E7F7-7DE4-F18E8083F643}"/>
              </a:ext>
            </a:extLst>
          </p:cNvPr>
          <p:cNvSpPr/>
          <p:nvPr/>
        </p:nvSpPr>
        <p:spPr>
          <a:xfrm>
            <a:off x="9160829" y="2252536"/>
            <a:ext cx="2351313" cy="914400"/>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66E269F-35DE-FA5D-3E11-7687B45FC9A6}"/>
              </a:ext>
            </a:extLst>
          </p:cNvPr>
          <p:cNvSpPr/>
          <p:nvPr/>
        </p:nvSpPr>
        <p:spPr>
          <a:xfrm>
            <a:off x="0" y="0"/>
            <a:ext cx="12192000" cy="524214"/>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Leelawadee" panose="020B0502040204020203" pitchFamily="34" charset="-34"/>
                <a:cs typeface="Leelawadee" panose="020B0502040204020203" pitchFamily="34" charset="-34"/>
              </a:rPr>
              <a:t>Introduction</a:t>
            </a:r>
            <a:r>
              <a:rPr lang="en-US" dirty="0">
                <a:solidFill>
                  <a:schemeClr val="bg1">
                    <a:lumMod val="50000"/>
                  </a:schemeClr>
                </a:solidFill>
                <a:latin typeface="Leelawadee" panose="020B0502040204020203" pitchFamily="34" charset="-34"/>
                <a:cs typeface="Leelawadee" panose="020B0502040204020203" pitchFamily="34" charset="-34"/>
              </a:rPr>
              <a:t> |  Reservoir Risk | Groundwater Bank Risk | Water Delivery Risk | Conclusion  </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4175" y="647712"/>
            <a:ext cx="1302999" cy="1302999"/>
          </a:xfrm>
          <a:prstGeom prst="rect">
            <a:avLst/>
          </a:prstGeom>
        </p:spPr>
      </p:pic>
    </p:spTree>
    <p:extLst>
      <p:ext uri="{BB962C8B-B14F-4D97-AF65-F5344CB8AC3E}">
        <p14:creationId xmlns:p14="http://schemas.microsoft.com/office/powerpoint/2010/main" val="497883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4454</TotalTime>
  <Words>2265</Words>
  <Application>Microsoft Office PowerPoint</Application>
  <PresentationFormat>Widescreen</PresentationFormat>
  <Paragraphs>353</Paragraphs>
  <Slides>43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Century Gothic</vt:lpstr>
      <vt:lpstr>CMU Bright</vt:lpstr>
      <vt:lpstr>Corbel Light</vt:lpstr>
      <vt:lpstr>Gill Sans MT</vt:lpstr>
      <vt:lpstr>Leelawadee</vt:lpstr>
      <vt:lpstr>Office Theme</vt:lpstr>
      <vt:lpstr>PowerPoint Presentation</vt:lpstr>
      <vt:lpstr>Prominent Extremes and Economic Impacts</vt:lpstr>
      <vt:lpstr>A holistic representation of risk to individual stakeholders is dependent on many interconnected factors. </vt:lpstr>
      <vt:lpstr>A holistic representation of risk to individual stakeholders is dependent on many interconnected factors. </vt:lpstr>
      <vt:lpstr>A holistic representation of risk to individual stakeholders is dependent on many interconnected factors. </vt:lpstr>
      <vt:lpstr>A holistic representation of risk to individual stakeholders is dependent on many interconnected factors. </vt:lpstr>
      <vt:lpstr>To comprehensively quantify risk to a complex system, you need:</vt:lpstr>
      <vt:lpstr>To comprehensively quantify risk to a complex system, you need:</vt:lpstr>
      <vt:lpstr>We have a highly resolved simulation model of CALFEWS.</vt:lpstr>
      <vt:lpstr>To comprehensively quantify risk to a complex system, you need:</vt:lpstr>
      <vt:lpstr>We have a large ensemble of 600-year daily streamflow traces for CALFEWS.</vt:lpstr>
      <vt:lpstr>There is large non-stationarity in flood and drought extremes (even in the absence of anthropogenic climate changes).</vt:lpstr>
      <vt:lpstr>There is large non-stationarity in flood and drought extremes (even in the absence of anthropogenic climate changes).</vt:lpstr>
      <vt:lpstr>There is large non-stationarity in flood and drought extremes (even in the absence of anthropogenic climate changes).</vt:lpstr>
      <vt:lpstr>We isolate out a dynamic period from 1520-1640.</vt:lpstr>
      <vt:lpstr>How vulnerable is the CALFEWS system under highly variable and dynamic paleo-informed hydrology from 1520-1640? </vt:lpstr>
      <vt:lpstr>How vulnerable is the CALFEWS system under highly variable and dynamic paleo-informed hydrology from 1520-1640? </vt:lpstr>
      <vt:lpstr>Reservoir Risk</vt:lpstr>
      <vt:lpstr>PowerPoint Presentation</vt:lpstr>
      <vt:lpstr>PowerPoint Presentation</vt:lpstr>
      <vt:lpstr>We capture a greater variation in monthly storage than modern drought periods. </vt:lpstr>
      <vt:lpstr>We capture a greater variation in monthly storage than modern drought periods. </vt:lpstr>
      <vt:lpstr>We capture a greater variation in monthly storage than modern drought periods. </vt:lpstr>
      <vt:lpstr>We capture a greater variation in monthly storage than modern drought periods. </vt:lpstr>
      <vt:lpstr>Groundwater Banks</vt:lpstr>
      <vt:lpstr>PowerPoint Presentation</vt:lpstr>
      <vt:lpstr>PowerPoint Presentation</vt:lpstr>
      <vt:lpstr>PowerPoint Presentation</vt:lpstr>
      <vt:lpstr>PowerPoint Presentation</vt:lpstr>
      <vt:lpstr>PowerPoint Presentation</vt:lpstr>
      <vt:lpstr>PowerPoint Presentation</vt:lpstr>
      <vt:lpstr>Contract Deliveries</vt:lpstr>
      <vt:lpstr>Water Contracts</vt:lpstr>
      <vt:lpstr>Water Contracts</vt:lpstr>
      <vt:lpstr>We capture a greater variation in monthly minimum contract deliveries than the worst modern drought. </vt:lpstr>
      <vt:lpstr>We capture a greater variation in monthly minimum contract deliveries than the worst modern drought. </vt:lpstr>
      <vt:lpstr>We capture a greater variation in monthly minimum contract deliveries than the worst modern drought. </vt:lpstr>
      <vt:lpstr>We capture a greater variation in monthly minimum contract deliveries than the worst modern drought. </vt:lpstr>
      <vt:lpstr>Conclusion </vt:lpstr>
      <vt:lpstr>Conclusion </vt:lpstr>
      <vt:lpstr>Conclusion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Rohini Gupta</dc:creator>
  <cp:lastModifiedBy>Rohini Gupta</cp:lastModifiedBy>
  <cp:revision>145</cp:revision>
  <dcterms:created xsi:type="dcterms:W3CDTF">2023-11-20T14:18:52Z</dcterms:created>
  <dcterms:modified xsi:type="dcterms:W3CDTF">2023-12-05T20:13:48Z</dcterms:modified>
</cp:coreProperties>
</file>