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7" r:id="rId2"/>
    <p:sldId id="288" r:id="rId3"/>
    <p:sldId id="696" r:id="rId4"/>
    <p:sldId id="295" r:id="rId5"/>
    <p:sldId id="298" r:id="rId6"/>
    <p:sldId id="292" r:id="rId7"/>
    <p:sldId id="301" r:id="rId8"/>
    <p:sldId id="1205" r:id="rId9"/>
    <p:sldId id="1206" r:id="rId10"/>
    <p:sldId id="320" r:id="rId11"/>
    <p:sldId id="1209" r:id="rId12"/>
    <p:sldId id="1210" r:id="rId13"/>
    <p:sldId id="559" r:id="rId14"/>
    <p:sldId id="437" r:id="rId15"/>
    <p:sldId id="662" r:id="rId16"/>
    <p:sldId id="624" r:id="rId17"/>
    <p:sldId id="429" r:id="rId18"/>
    <p:sldId id="439" r:id="rId19"/>
    <p:sldId id="441" r:id="rId20"/>
    <p:sldId id="625" r:id="rId21"/>
    <p:sldId id="443" r:id="rId22"/>
    <p:sldId id="663" r:id="rId23"/>
    <p:sldId id="698" r:id="rId24"/>
    <p:sldId id="1211" r:id="rId25"/>
    <p:sldId id="666" r:id="rId26"/>
    <p:sldId id="570" r:id="rId27"/>
    <p:sldId id="669" r:id="rId28"/>
    <p:sldId id="587" r:id="rId29"/>
    <p:sldId id="673" r:id="rId30"/>
    <p:sldId id="589" r:id="rId31"/>
    <p:sldId id="626" r:id="rId32"/>
    <p:sldId id="674" r:id="rId33"/>
    <p:sldId id="675" r:id="rId34"/>
    <p:sldId id="676" r:id="rId35"/>
    <p:sldId id="597" r:id="rId36"/>
    <p:sldId id="627" r:id="rId37"/>
    <p:sldId id="678" r:id="rId38"/>
    <p:sldId id="679" r:id="rId39"/>
    <p:sldId id="682" r:id="rId40"/>
    <p:sldId id="608" r:id="rId41"/>
    <p:sldId id="609" r:id="rId42"/>
    <p:sldId id="610" r:id="rId43"/>
    <p:sldId id="1199" r:id="rId44"/>
    <p:sldId id="121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hini Gupta" initials="RG" lastIdx="1" clrIdx="0">
    <p:extLst>
      <p:ext uri="{19B8F6BF-5375-455C-9EA6-DF929625EA0E}">
        <p15:presenceInfo xmlns:p15="http://schemas.microsoft.com/office/powerpoint/2012/main" userId="S-1-5-21-1275210071-879983540-725345543-12327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449"/>
    <a:srgbClr val="F2D1AE"/>
    <a:srgbClr val="596400"/>
    <a:srgbClr val="DEA15E"/>
    <a:srgbClr val="5786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3557" autoAdjust="0"/>
  </p:normalViewPr>
  <p:slideViewPr>
    <p:cSldViewPr snapToGrid="0">
      <p:cViewPr varScale="1">
        <p:scale>
          <a:sx n="89" d="100"/>
          <a:sy n="89" d="100"/>
        </p:scale>
        <p:origin x="302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E19FC-E054-4302-B16F-6D390A68C831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8E05E3-1A63-4BB4-80FB-43A73E057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24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A85CF-DF5E-4B05-9C04-7515DE1AB8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28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EA9F-10E8-4FE8-9BD1-84A0791272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46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9CFC5-53D9-88F4-B81D-DA2D74444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196A86-8D55-6EB3-3A7F-410C58BA9A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691DF9-BD1C-A6EC-27BB-21D8EEB49B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69E94-7A88-18C1-D7C5-02E49F4AA7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EA9F-10E8-4FE8-9BD1-84A0791272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15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3A81B-4F3C-605C-703D-9FE57BF41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CA29BC-47C1-46C8-71BF-13A09D7366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B31D7F-CC90-6B45-926E-BBF2C73B7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94E14-49F1-F856-E7F6-26D1F41ACD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EA9F-10E8-4FE8-9BD1-84A0791272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54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A85CF-DF5E-4B05-9C04-7515DE1AB8E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17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EA9F-10E8-4FE8-9BD1-84A0791272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09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EA9F-10E8-4FE8-9BD1-84A0791272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39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EA9F-10E8-4FE8-9BD1-84A0791272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7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EA9F-10E8-4FE8-9BD1-84A0791272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90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EA9F-10E8-4FE8-9BD1-84A0791272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15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EA9F-10E8-4FE8-9BD1-84A0791272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21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9089E-3B23-FA3C-1ECC-E00CBD69B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6559F5-9568-73F2-C1D5-134EF3ADED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EFBB36-AC93-61E6-ABB9-1C7E58724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6D90D-2C60-9672-5530-95FC2B457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EA9F-10E8-4FE8-9BD1-84A0791272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22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18253-547F-9510-5A25-21DA1FF4F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555086-784A-20BD-39A5-09D3A38227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1BEBE2-256B-09B4-25EE-EE36479C4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BCDCD-9157-10E5-1C1D-6617D3373B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EA9F-10E8-4FE8-9BD1-84A0791272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96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9A9A7-BEF5-4944-8AC9-DD358D7BE51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E773-7D5E-4B5D-A9E3-71C600FA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22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9A9A7-BEF5-4944-8AC9-DD358D7BE51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E773-7D5E-4B5D-A9E3-71C600FA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9A9A7-BEF5-4944-8AC9-DD358D7BE51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E773-7D5E-4B5D-A9E3-71C600FA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22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9A9A7-BEF5-4944-8AC9-DD358D7BE51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E773-7D5E-4B5D-A9E3-71C600FA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87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9A9A7-BEF5-4944-8AC9-DD358D7BE51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E773-7D5E-4B5D-A9E3-71C600FA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10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9A9A7-BEF5-4944-8AC9-DD358D7BE51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E773-7D5E-4B5D-A9E3-71C600FA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82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9A9A7-BEF5-4944-8AC9-DD358D7BE51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E773-7D5E-4B5D-A9E3-71C600FA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44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9A9A7-BEF5-4944-8AC9-DD358D7BE51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E773-7D5E-4B5D-A9E3-71C600FA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23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9A9A7-BEF5-4944-8AC9-DD358D7BE51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E773-7D5E-4B5D-A9E3-71C600FA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0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9A9A7-BEF5-4944-8AC9-DD358D7BE51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E773-7D5E-4B5D-A9E3-71C600FA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31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9A9A7-BEF5-4944-8AC9-DD358D7BE51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E773-7D5E-4B5D-A9E3-71C600FA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09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9A9A7-BEF5-4944-8AC9-DD358D7BE51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5E773-7D5E-4B5D-A9E3-71C600FA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3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3913"/>
            <a:ext cx="12192000" cy="641985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4E06BB7-330F-294B-BE26-B996B98426A1}"/>
              </a:ext>
            </a:extLst>
          </p:cNvPr>
          <p:cNvSpPr txBox="1"/>
          <p:nvPr/>
        </p:nvSpPr>
        <p:spPr>
          <a:xfrm>
            <a:off x="1" y="2080261"/>
            <a:ext cx="9810571" cy="1200329"/>
          </a:xfrm>
          <a:prstGeom prst="rect">
            <a:avLst/>
          </a:prstGeom>
          <a:solidFill>
            <a:srgbClr val="B27209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chemeClr val="bg1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Stress Testing California's Water System using an Exploratory Ensemble Analysis Conditioned on the Late Renaissance Megadrought and Climate Change</a:t>
            </a:r>
            <a:endParaRPr lang="en-US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7" name="Graphic 17">
            <a:extLst>
              <a:ext uri="{FF2B5EF4-FFF2-40B4-BE49-F238E27FC236}">
                <a16:creationId xmlns:a16="http://schemas.microsoft.com/office/drawing/2014/main" id="{1677BDFC-0C14-EF7E-9299-E75D606D4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3724" y="1784822"/>
            <a:ext cx="1713658" cy="171365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9821" y="92830"/>
            <a:ext cx="7962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705991">
              <a:spcAft>
                <a:spcPts val="400"/>
              </a:spcAft>
            </a:pPr>
            <a:r>
              <a:rPr lang="en-US" sz="1600" i="1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H51I - Water and Society: Water Resources Management and Policy in a Changing World (AGU 2024)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40974-7504-9AFC-5E9D-68A6D3B0C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1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18629" y="6616104"/>
            <a:ext cx="5273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Corbel Light" panose="020B0303020204020204" pitchFamily="34" charset="0"/>
              </a:rPr>
              <a:t> Lake Oroville, May 2021 (source: Noah Berger / AP photo)</a:t>
            </a:r>
          </a:p>
        </p:txBody>
      </p:sp>
      <p:sp>
        <p:nvSpPr>
          <p:cNvPr id="5" name="Rectangle 4"/>
          <p:cNvSpPr/>
          <p:nvPr/>
        </p:nvSpPr>
        <p:spPr>
          <a:xfrm>
            <a:off x="-1" y="3244860"/>
            <a:ext cx="9810573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BD604E-1405-1401-EA7A-F28C74EB6D7D}"/>
              </a:ext>
            </a:extLst>
          </p:cNvPr>
          <p:cNvSpPr txBox="1"/>
          <p:nvPr/>
        </p:nvSpPr>
        <p:spPr>
          <a:xfrm>
            <a:off x="1511153" y="3915204"/>
            <a:ext cx="32766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AUTHORS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6884FC-2063-F567-0E5A-30C7E822D1A7}"/>
              </a:ext>
            </a:extLst>
          </p:cNvPr>
          <p:cNvSpPr/>
          <p:nvPr/>
        </p:nvSpPr>
        <p:spPr>
          <a:xfrm>
            <a:off x="283295" y="4398134"/>
            <a:ext cx="11690169" cy="1985953"/>
          </a:xfrm>
          <a:prstGeom prst="rect">
            <a:avLst/>
          </a:prstGeom>
          <a:solidFill>
            <a:schemeClr val="dk1">
              <a:alpha val="5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123">
            <a:extLst>
              <a:ext uri="{FF2B5EF4-FFF2-40B4-BE49-F238E27FC236}">
                <a16:creationId xmlns:a16="http://schemas.microsoft.com/office/drawing/2014/main" id="{8BE65CCE-2CDC-FD6A-146B-9A340DE0B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955" y="4398125"/>
            <a:ext cx="10512750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70688" tIns="85344" rIns="170688" bIns="85344">
            <a:spAutoFit/>
          </a:bodyPr>
          <a:lstStyle/>
          <a:p>
            <a:pPr defTabSz="1705991">
              <a:spcAft>
                <a:spcPts val="400"/>
              </a:spcAft>
            </a:pPr>
            <a:r>
              <a:rPr lang="en-US" sz="2400" b="1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Rohini S. Gupta</a:t>
            </a:r>
            <a:r>
              <a:rPr lang="en-US" sz="2400" b="1" baseline="30000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1*</a:t>
            </a:r>
            <a:r>
              <a:rPr lang="en-US" sz="2400" b="1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, Scott Steinschneider</a:t>
            </a:r>
            <a:r>
              <a:rPr lang="en-US" sz="2400" b="1" baseline="30000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1</a:t>
            </a:r>
            <a:r>
              <a:rPr lang="en-US" sz="2400" b="1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, Harrison B. Zeff</a:t>
            </a:r>
            <a:r>
              <a:rPr lang="en-US" sz="2400" b="1" baseline="30000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2</a:t>
            </a:r>
            <a:r>
              <a:rPr lang="en-US" sz="2400" b="1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 , Patrick M. Reed</a:t>
            </a:r>
            <a:r>
              <a:rPr lang="en-US" sz="2400" b="1" baseline="30000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2F5807-A939-A2E9-AF7B-261FF9DD0AE8}"/>
              </a:ext>
            </a:extLst>
          </p:cNvPr>
          <p:cNvSpPr/>
          <p:nvPr/>
        </p:nvSpPr>
        <p:spPr>
          <a:xfrm>
            <a:off x="3893350" y="4968408"/>
            <a:ext cx="8690959" cy="1162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05991">
              <a:lnSpc>
                <a:spcPct val="110000"/>
              </a:lnSpc>
            </a:pPr>
            <a:r>
              <a:rPr lang="en-US" sz="1600" b="1" baseline="30000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1</a:t>
            </a:r>
            <a:r>
              <a:rPr lang="en-US" sz="1600" b="1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Biological and Environmental Engineering, Cornell University</a:t>
            </a:r>
          </a:p>
          <a:p>
            <a:pPr defTabSz="1705991">
              <a:lnSpc>
                <a:spcPct val="110000"/>
              </a:lnSpc>
            </a:pPr>
            <a:r>
              <a:rPr lang="en-US" sz="1600" b="1" baseline="30000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2 </a:t>
            </a:r>
            <a:r>
              <a:rPr lang="en-US" sz="1600" b="1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University of North Carolina at Chapel Hill</a:t>
            </a:r>
          </a:p>
          <a:p>
            <a:pPr defTabSz="1705991">
              <a:lnSpc>
                <a:spcPct val="110000"/>
              </a:lnSpc>
            </a:pPr>
            <a:r>
              <a:rPr lang="en-US" sz="1600" b="1" baseline="30000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3</a:t>
            </a:r>
            <a:r>
              <a:rPr lang="en-US" sz="1600" b="1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Civil and Environmental Engineering, Cornell University</a:t>
            </a:r>
          </a:p>
          <a:p>
            <a:pPr defTabSz="1705991">
              <a:lnSpc>
                <a:spcPct val="110000"/>
              </a:lnSpc>
            </a:pPr>
            <a:r>
              <a:rPr lang="en-US" sz="1600" b="1" i="1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*Presenting author: rg727@cornell.edu</a:t>
            </a:r>
          </a:p>
        </p:txBody>
      </p:sp>
    </p:spTree>
    <p:extLst>
      <p:ext uri="{BB962C8B-B14F-4D97-AF65-F5344CB8AC3E}">
        <p14:creationId xmlns:p14="http://schemas.microsoft.com/office/powerpoint/2010/main" val="2404452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A3D6-5E15-46F7-86C9-F713C81DA68A}" type="slidenum">
              <a:rPr lang="en-US" smtClean="0"/>
              <a:t>10</a:t>
            </a:fld>
            <a:endParaRPr lang="en-US"/>
          </a:p>
        </p:txBody>
      </p:sp>
      <p:sp>
        <p:nvSpPr>
          <p:cNvPr id="9" name="Title 154"/>
          <p:cNvSpPr txBox="1">
            <a:spLocks/>
          </p:cNvSpPr>
          <p:nvPr/>
        </p:nvSpPr>
        <p:spPr>
          <a:xfrm>
            <a:off x="838200" y="4028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Motivating Question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8E9D07-BCA6-8F04-2B6E-14D95BCB1599}"/>
              </a:ext>
            </a:extLst>
          </p:cNvPr>
          <p:cNvSpPr/>
          <p:nvPr/>
        </p:nvSpPr>
        <p:spPr>
          <a:xfrm>
            <a:off x="1531665" y="2639134"/>
            <a:ext cx="9822135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How can we </a:t>
            </a:r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comprehensively map the impacts of hydroclimate extremes </a:t>
            </a:r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through the state’s institutionally complex water system and </a:t>
            </a:r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down to its diverse users</a:t>
            </a:r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?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5F3A47-6E7E-6D28-7AB3-2D5A90E5F000}"/>
              </a:ext>
            </a:extLst>
          </p:cNvPr>
          <p:cNvSpPr/>
          <p:nvPr/>
        </p:nvSpPr>
        <p:spPr>
          <a:xfrm>
            <a:off x="914400" y="2398143"/>
            <a:ext cx="310551" cy="1682151"/>
          </a:xfrm>
          <a:prstGeom prst="rect">
            <a:avLst/>
          </a:prstGeom>
          <a:solidFill>
            <a:srgbClr val="0F544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A19F7B-9851-18F0-893E-C1BF28248563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Results | Conclusions</a:t>
            </a:r>
          </a:p>
        </p:txBody>
      </p:sp>
    </p:spTree>
    <p:extLst>
      <p:ext uri="{BB962C8B-B14F-4D97-AF65-F5344CB8AC3E}">
        <p14:creationId xmlns:p14="http://schemas.microsoft.com/office/powerpoint/2010/main" val="3848890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AC21F-07D7-B7DE-D040-87C22C7A8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587D47-AB17-EB00-E9C5-B79C6A5C6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A3D6-5E15-46F7-86C9-F713C81DA68A}" type="slidenum">
              <a:rPr lang="en-US" smtClean="0"/>
              <a:t>11</a:t>
            </a:fld>
            <a:endParaRPr lang="en-US"/>
          </a:p>
        </p:txBody>
      </p:sp>
      <p:sp>
        <p:nvSpPr>
          <p:cNvPr id="9" name="Title 154">
            <a:extLst>
              <a:ext uri="{FF2B5EF4-FFF2-40B4-BE49-F238E27FC236}">
                <a16:creationId xmlns:a16="http://schemas.microsoft.com/office/drawing/2014/main" id="{3BF571DA-6225-BAAC-91D2-2A5A5D69B4DF}"/>
              </a:ext>
            </a:extLst>
          </p:cNvPr>
          <p:cNvSpPr txBox="1">
            <a:spLocks/>
          </p:cNvSpPr>
          <p:nvPr/>
        </p:nvSpPr>
        <p:spPr>
          <a:xfrm>
            <a:off x="838200" y="4028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Motivating Question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B08D71-C605-C4D3-D3A8-F0DDC13E08A3}"/>
              </a:ext>
            </a:extLst>
          </p:cNvPr>
          <p:cNvSpPr/>
          <p:nvPr/>
        </p:nvSpPr>
        <p:spPr>
          <a:xfrm>
            <a:off x="1531665" y="2639134"/>
            <a:ext cx="9822135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How can we </a:t>
            </a:r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comprehensively map the impacts of hydroclimate extremes </a:t>
            </a:r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through the state’s institutionally complex water system and </a:t>
            </a:r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down to its diverse users</a:t>
            </a:r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?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26E78-8D62-B8ED-2A2B-65C03C094F34}"/>
              </a:ext>
            </a:extLst>
          </p:cNvPr>
          <p:cNvSpPr/>
          <p:nvPr/>
        </p:nvSpPr>
        <p:spPr>
          <a:xfrm>
            <a:off x="914400" y="2398143"/>
            <a:ext cx="310551" cy="1682151"/>
          </a:xfrm>
          <a:prstGeom prst="rect">
            <a:avLst/>
          </a:prstGeom>
          <a:solidFill>
            <a:srgbClr val="0F544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1C92E8-3CE0-09D9-93B0-25041D474442}"/>
              </a:ext>
            </a:extLst>
          </p:cNvPr>
          <p:cNvSpPr txBox="1"/>
          <p:nvPr/>
        </p:nvSpPr>
        <p:spPr>
          <a:xfrm>
            <a:off x="1037685" y="4853684"/>
            <a:ext cx="101166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Comprehensively understanding a user’s risk requires exploring the range of vulnerabilities that manifest under many different scenarios.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F36E18-7F61-EDC8-F9F0-9B7080499D80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Results | Conclusions</a:t>
            </a:r>
          </a:p>
        </p:txBody>
      </p:sp>
    </p:spTree>
    <p:extLst>
      <p:ext uri="{BB962C8B-B14F-4D97-AF65-F5344CB8AC3E}">
        <p14:creationId xmlns:p14="http://schemas.microsoft.com/office/powerpoint/2010/main" val="668856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DACA3-31DC-0371-AEB7-961B1A1A5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B0173F-CCD1-793D-5971-23E18E7D3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A3D6-5E15-46F7-86C9-F713C81DA68A}" type="slidenum">
              <a:rPr lang="en-US" smtClean="0"/>
              <a:t>12</a:t>
            </a:fld>
            <a:endParaRPr lang="en-US"/>
          </a:p>
        </p:txBody>
      </p:sp>
      <p:sp>
        <p:nvSpPr>
          <p:cNvPr id="9" name="Title 154">
            <a:extLst>
              <a:ext uri="{FF2B5EF4-FFF2-40B4-BE49-F238E27FC236}">
                <a16:creationId xmlns:a16="http://schemas.microsoft.com/office/drawing/2014/main" id="{F32765A2-E39F-39A8-9488-59424F7D4696}"/>
              </a:ext>
            </a:extLst>
          </p:cNvPr>
          <p:cNvSpPr txBox="1">
            <a:spLocks/>
          </p:cNvSpPr>
          <p:nvPr/>
        </p:nvSpPr>
        <p:spPr>
          <a:xfrm>
            <a:off x="838200" y="4028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Motivating Question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977A9F-F496-BA6E-8293-6214EA8A09E8}"/>
              </a:ext>
            </a:extLst>
          </p:cNvPr>
          <p:cNvSpPr/>
          <p:nvPr/>
        </p:nvSpPr>
        <p:spPr>
          <a:xfrm>
            <a:off x="1531665" y="2639134"/>
            <a:ext cx="9822135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How can we </a:t>
            </a:r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comprehensively map the impacts </a:t>
            </a:r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of hydroclimate extremes through the state’s institutionally complex water system and </a:t>
            </a:r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down to its diverse users</a:t>
            </a:r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?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9D7CF-3750-205C-E50A-CD0EFBBBA2E4}"/>
              </a:ext>
            </a:extLst>
          </p:cNvPr>
          <p:cNvSpPr/>
          <p:nvPr/>
        </p:nvSpPr>
        <p:spPr>
          <a:xfrm>
            <a:off x="914400" y="2398143"/>
            <a:ext cx="310551" cy="1682151"/>
          </a:xfrm>
          <a:prstGeom prst="rect">
            <a:avLst/>
          </a:prstGeom>
          <a:solidFill>
            <a:srgbClr val="0F544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73169A-D5B2-29C4-3DC9-6F390E153FD2}"/>
              </a:ext>
            </a:extLst>
          </p:cNvPr>
          <p:cNvSpPr txBox="1"/>
          <p:nvPr/>
        </p:nvSpPr>
        <p:spPr>
          <a:xfrm>
            <a:off x="1237171" y="4750167"/>
            <a:ext cx="101166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Comprehensively understanding a user’s risk requires exploring the range of vulnerabilities that manifest under many different scenarios.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78F9D1-5DBF-7028-010D-769AA1652853}"/>
              </a:ext>
            </a:extLst>
          </p:cNvPr>
          <p:cNvSpPr/>
          <p:nvPr/>
        </p:nvSpPr>
        <p:spPr>
          <a:xfrm>
            <a:off x="-1" y="524214"/>
            <a:ext cx="12277493" cy="6197261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54">
            <a:extLst>
              <a:ext uri="{FF2B5EF4-FFF2-40B4-BE49-F238E27FC236}">
                <a16:creationId xmlns:a16="http://schemas.microsoft.com/office/drawing/2014/main" id="{D0195FF9-5D49-6B97-E8BF-91DD6D931539}"/>
              </a:ext>
            </a:extLst>
          </p:cNvPr>
          <p:cNvSpPr txBox="1">
            <a:spLocks/>
          </p:cNvSpPr>
          <p:nvPr/>
        </p:nvSpPr>
        <p:spPr>
          <a:xfrm>
            <a:off x="2505039" y="1808955"/>
            <a:ext cx="6873303" cy="34260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Leelawadee" panose="020B0502040204020203" pitchFamily="34" charset="-34"/>
                <a:cs typeface="Leelawadee" panose="020B0502040204020203" pitchFamily="34" charset="-34"/>
              </a:rPr>
              <a:t>We create an exploratory modeling framework that combines </a:t>
            </a:r>
          </a:p>
          <a:p>
            <a:endParaRPr lang="en-US" sz="28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Leelawadee" panose="020B0502040204020203" pitchFamily="34" charset="-34"/>
                <a:cs typeface="Leelawadee" panose="020B0502040204020203" pitchFamily="34" charset="-34"/>
              </a:rPr>
              <a:t>A </a:t>
            </a:r>
            <a:r>
              <a:rPr lang="en-US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highly resolved model </a:t>
            </a:r>
            <a:r>
              <a:rPr lang="en-US" sz="2800" dirty="0">
                <a:latin typeface="Leelawadee" panose="020B0502040204020203" pitchFamily="34" charset="-34"/>
                <a:cs typeface="Leelawadee" panose="020B0502040204020203" pitchFamily="34" charset="-34"/>
              </a:rPr>
              <a:t>of California’s water system </a:t>
            </a:r>
          </a:p>
          <a:p>
            <a:pPr marL="514350" indent="-514350">
              <a:buFont typeface="+mj-lt"/>
              <a:buAutoNum type="arabicPeriod"/>
            </a:pPr>
            <a:endParaRPr lang="en-US" sz="28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Leelawadee" panose="020B0502040204020203" pitchFamily="34" charset="-34"/>
                <a:cs typeface="Leelawadee" panose="020B0502040204020203" pitchFamily="34" charset="-34"/>
              </a:rPr>
              <a:t>A</a:t>
            </a:r>
            <a:r>
              <a:rPr lang="en-US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large ensemble of consequential hydrology.</a:t>
            </a:r>
            <a:endParaRPr lang="en-US" sz="28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7B6ADB-A082-AA86-9A41-AA52BFA3087A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Results | Conclusions</a:t>
            </a:r>
          </a:p>
        </p:txBody>
      </p:sp>
    </p:spTree>
    <p:extLst>
      <p:ext uri="{BB962C8B-B14F-4D97-AF65-F5344CB8AC3E}">
        <p14:creationId xmlns:p14="http://schemas.microsoft.com/office/powerpoint/2010/main" val="3743600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C4F2C5E-E290-39D5-B78C-F0DC179F0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13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B92F2E-A24A-A378-F981-54DA614B4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23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We have a highly resolved simulation model of the CALFEWS system.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3578FE-20C1-AD4A-F8D4-0C191C682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724" y="2073811"/>
            <a:ext cx="3153356" cy="4129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A3CD6C-2BB2-0C21-0355-A1A18B6EA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111870"/>
            <a:ext cx="4800600" cy="224589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B898688-7DCB-E5A7-0D8E-CE21C6CA322F}"/>
              </a:ext>
            </a:extLst>
          </p:cNvPr>
          <p:cNvGrpSpPr/>
          <p:nvPr/>
        </p:nvGrpSpPr>
        <p:grpSpPr>
          <a:xfrm>
            <a:off x="457200" y="4738765"/>
            <a:ext cx="3886200" cy="1371600"/>
            <a:chOff x="628649" y="3959634"/>
            <a:chExt cx="5334215" cy="177837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AEA9607-4321-6322-A593-5A56EE292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649" y="3959634"/>
              <a:ext cx="5334215" cy="1450566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03A8FD8-141B-1724-45DF-ECDCEDA1A146}"/>
                </a:ext>
              </a:extLst>
            </p:cNvPr>
            <p:cNvSpPr/>
            <p:nvPr/>
          </p:nvSpPr>
          <p:spPr>
            <a:xfrm>
              <a:off x="655533" y="5476397"/>
              <a:ext cx="530733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chemeClr val="accent5"/>
                  </a:solidFill>
                  <a:latin typeface="Gill Sans MT" panose="020B0502020104020203" pitchFamily="34" charset="0"/>
                </a:rPr>
                <a:t>https://github.com/hbz5000/CALFEWS</a:t>
              </a:r>
            </a:p>
          </p:txBody>
        </p:sp>
      </p:grp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FEEABCC-7E4E-A510-B868-F01762BEA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9204" y="1911427"/>
            <a:ext cx="2743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0" indent="0">
              <a:buNone/>
            </a:pP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30663F-2162-FFAF-C02C-4E197284A81E}"/>
              </a:ext>
            </a:extLst>
          </p:cNvPr>
          <p:cNvSpPr txBox="1"/>
          <p:nvPr/>
        </p:nvSpPr>
        <p:spPr>
          <a:xfrm>
            <a:off x="8991599" y="3429000"/>
            <a:ext cx="2743200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Daily timescale operation of &gt;1000 critical institutional and infrastructure elements</a:t>
            </a:r>
          </a:p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(dams, water conveyance systems, groundwater banks, irrigation districts)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20D187-9CC3-8061-15BB-0FF9C92036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81"/>
          <a:stretch/>
        </p:blipFill>
        <p:spPr>
          <a:xfrm>
            <a:off x="9335720" y="2419390"/>
            <a:ext cx="759781" cy="645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81A972-328F-78B4-AAEB-2FE34AA32E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84"/>
          <a:stretch/>
        </p:blipFill>
        <p:spPr>
          <a:xfrm>
            <a:off x="10233438" y="2255077"/>
            <a:ext cx="1132237" cy="861819"/>
          </a:xfrm>
          <a:prstGeom prst="rect">
            <a:avLst/>
          </a:prstGeom>
        </p:spPr>
      </p:pic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92856650-E321-E7F7-7DE4-F18E8083F643}"/>
              </a:ext>
            </a:extLst>
          </p:cNvPr>
          <p:cNvSpPr/>
          <p:nvPr/>
        </p:nvSpPr>
        <p:spPr>
          <a:xfrm>
            <a:off x="9160829" y="2252536"/>
            <a:ext cx="2351313" cy="91440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817646-9A1A-4508-FC96-B7FB9C35BCE3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Results | Conclusions</a:t>
            </a:r>
          </a:p>
        </p:txBody>
      </p:sp>
    </p:spTree>
    <p:extLst>
      <p:ext uri="{BB962C8B-B14F-4D97-AF65-F5344CB8AC3E}">
        <p14:creationId xmlns:p14="http://schemas.microsoft.com/office/powerpoint/2010/main" val="1694897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8"/>
          <a:stretch/>
        </p:blipFill>
        <p:spPr>
          <a:xfrm>
            <a:off x="325243" y="2255542"/>
            <a:ext cx="10501708" cy="3479050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C4F2C5E-E290-39D5-B78C-F0DC179F0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14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B92F2E-A24A-A378-F981-54DA614B4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23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We have a large ensemble of 600-year streamflow traces.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92F478-BBD9-B31B-AE4D-CFB275E549F6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Results | Conclusions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844F972-F95A-13C8-06D5-3978AF359506}"/>
              </a:ext>
            </a:extLst>
          </p:cNvPr>
          <p:cNvSpPr txBox="1">
            <a:spLocks/>
          </p:cNvSpPr>
          <p:nvPr/>
        </p:nvSpPr>
        <p:spPr>
          <a:xfrm>
            <a:off x="8548778" y="5213349"/>
            <a:ext cx="2743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Gupta et al.,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235DB2-92DB-538B-4EB1-47223A64427C}"/>
              </a:ext>
            </a:extLst>
          </p:cNvPr>
          <p:cNvSpPr txBox="1"/>
          <p:nvPr/>
        </p:nvSpPr>
        <p:spPr>
          <a:xfrm>
            <a:off x="1923690" y="5746170"/>
            <a:ext cx="4494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*Created from a paleo-conditioned weather generator combined with a hydrologic model</a:t>
            </a:r>
          </a:p>
        </p:txBody>
      </p:sp>
      <p:pic>
        <p:nvPicPr>
          <p:cNvPr id="9" name="Drawing 0">
            <a:extLst>
              <a:ext uri="{FF2B5EF4-FFF2-40B4-BE49-F238E27FC236}">
                <a16:creationId xmlns:a16="http://schemas.microsoft.com/office/drawing/2014/main" id="{0D033B49-702A-6CDD-3C72-098D89FD1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112" y="1429609"/>
            <a:ext cx="1651866" cy="165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51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1F81D-03FE-A9B7-C2BC-27160A4D4C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97"/>
          <a:stretch/>
        </p:blipFill>
        <p:spPr>
          <a:xfrm>
            <a:off x="339226" y="2099144"/>
            <a:ext cx="10445756" cy="3621054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C4F2C5E-E290-39D5-B78C-F0DC179F0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15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B92F2E-A24A-A378-F981-54DA614B4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23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We isolate out a 30-year section of the Late Renaissance Megadrought (1550-1580 CE).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9A9359-962B-DFB4-9D40-463941A36E77}"/>
              </a:ext>
            </a:extLst>
          </p:cNvPr>
          <p:cNvSpPr txBox="1"/>
          <p:nvPr/>
        </p:nvSpPr>
        <p:spPr>
          <a:xfrm>
            <a:off x="840885" y="5742500"/>
            <a:ext cx="2882682" cy="661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Late Renaissance </a:t>
            </a:r>
            <a:r>
              <a:rPr lang="en-US" b="1" i="1" dirty="0" err="1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Megadrought</a:t>
            </a:r>
            <a:endParaRPr lang="en-US" b="1" i="1" dirty="0">
              <a:solidFill>
                <a:schemeClr val="bg1">
                  <a:lumMod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51A9063-006F-26A9-69BF-10BB8ED778F3}"/>
              </a:ext>
            </a:extLst>
          </p:cNvPr>
          <p:cNvCxnSpPr>
            <a:cxnSpLocks/>
          </p:cNvCxnSpPr>
          <p:nvPr/>
        </p:nvCxnSpPr>
        <p:spPr>
          <a:xfrm flipV="1">
            <a:off x="3077737" y="5207620"/>
            <a:ext cx="1092819" cy="512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F2AF904-B28C-6033-8F14-71B4E147920E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Results | Conclusions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9F2D50F-3EF1-8681-4D20-6FD9E0F3914D}"/>
              </a:ext>
            </a:extLst>
          </p:cNvPr>
          <p:cNvSpPr txBox="1">
            <a:spLocks/>
          </p:cNvSpPr>
          <p:nvPr/>
        </p:nvSpPr>
        <p:spPr>
          <a:xfrm>
            <a:off x="8548778" y="5213349"/>
            <a:ext cx="2743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Gupta et al., 2023</a:t>
            </a:r>
          </a:p>
        </p:txBody>
      </p:sp>
      <p:pic>
        <p:nvPicPr>
          <p:cNvPr id="9" name="Drawing 0">
            <a:extLst>
              <a:ext uri="{FF2B5EF4-FFF2-40B4-BE49-F238E27FC236}">
                <a16:creationId xmlns:a16="http://schemas.microsoft.com/office/drawing/2014/main" id="{80D86F0B-B71B-090A-3308-AFD348B69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112" y="1429609"/>
            <a:ext cx="1651866" cy="165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00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C4F2C5E-E290-39D5-B78C-F0DC179F0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16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B92F2E-A24A-A378-F981-54DA614B4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23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We layer plausible climate changes on top of </a:t>
            </a:r>
            <a:r>
              <a:rPr lang="en-US" sz="32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megadrought</a:t>
            </a:r>
            <a:r>
              <a:rPr lang="en-US" sz="3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-conditioned weather.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05" b="39059"/>
          <a:stretch/>
        </p:blipFill>
        <p:spPr>
          <a:xfrm>
            <a:off x="1591344" y="1920798"/>
            <a:ext cx="4504656" cy="45731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23760" y="5175504"/>
            <a:ext cx="1709928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8C0193-78B3-CB7B-4025-70EDB5476F5E}"/>
              </a:ext>
            </a:extLst>
          </p:cNvPr>
          <p:cNvSpPr/>
          <p:nvPr/>
        </p:nvSpPr>
        <p:spPr>
          <a:xfrm>
            <a:off x="6704671" y="3246915"/>
            <a:ext cx="3811857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Leelawadee" panose="020B0502040204020203" pitchFamily="34" charset="-34"/>
                <a:cs typeface="Leelawadee" panose="020B0502040204020203" pitchFamily="34" charset="-34"/>
              </a:rPr>
              <a:t>We isolate a scenario of 4 degree temperature increase, and 7% scaling of precipitation.</a:t>
            </a:r>
            <a:endParaRPr lang="en-US" sz="2800" b="1" dirty="0">
              <a:solidFill>
                <a:srgbClr val="0F5449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D394E24-7B99-D6D4-F6AB-50ED5813CF88}"/>
              </a:ext>
            </a:extLst>
          </p:cNvPr>
          <p:cNvCxnSpPr>
            <a:cxnSpLocks/>
          </p:cNvCxnSpPr>
          <p:nvPr/>
        </p:nvCxnSpPr>
        <p:spPr>
          <a:xfrm flipH="1" flipV="1">
            <a:off x="5183864" y="3246362"/>
            <a:ext cx="1281591" cy="651383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743200" y="2327564"/>
            <a:ext cx="415636" cy="369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22A74A-8F4C-45DE-809B-7971D22168E2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Results | Conclusions</a:t>
            </a:r>
          </a:p>
        </p:txBody>
      </p:sp>
    </p:spTree>
    <p:extLst>
      <p:ext uri="{BB962C8B-B14F-4D97-AF65-F5344CB8AC3E}">
        <p14:creationId xmlns:p14="http://schemas.microsoft.com/office/powerpoint/2010/main" val="3174034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Key Questions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7096" y="2313190"/>
            <a:ext cx="10016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How do drought dynamics uncovered in the </a:t>
            </a:r>
            <a:r>
              <a:rPr lang="en-US" sz="2800" b="1" i="0" dirty="0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Late Renaissance </a:t>
            </a:r>
            <a:r>
              <a:rPr lang="en-US" sz="2800" b="1" i="0" dirty="0" err="1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Megadrought</a:t>
            </a:r>
            <a:r>
              <a:rPr lang="en-US" sz="2800" b="0" i="0" dirty="0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 propagate through California’s modern water system?  </a:t>
            </a:r>
            <a:endParaRPr lang="en-US" sz="28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17</a:t>
            </a:fld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6C55928-ED3C-A47A-7E3A-5D2A80AA8175}"/>
              </a:ext>
            </a:extLst>
          </p:cNvPr>
          <p:cNvSpPr/>
          <p:nvPr/>
        </p:nvSpPr>
        <p:spPr>
          <a:xfrm>
            <a:off x="368265" y="2610281"/>
            <a:ext cx="822960" cy="8229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F5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A6192E"/>
              </a:solidFill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21609B67-1804-050F-B495-F5E88224E071}"/>
              </a:ext>
            </a:extLst>
          </p:cNvPr>
          <p:cNvSpPr txBox="1"/>
          <p:nvPr/>
        </p:nvSpPr>
        <p:spPr>
          <a:xfrm>
            <a:off x="633695" y="2667818"/>
            <a:ext cx="29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0F5449"/>
                </a:solidFill>
              </a:rPr>
              <a:t>1</a:t>
            </a:r>
            <a:endParaRPr lang="en-US" sz="2800" b="1" dirty="0">
              <a:solidFill>
                <a:srgbClr val="0F544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B3EC12-9305-4005-9BC8-026154BD1990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Results | Conclusions</a:t>
            </a:r>
          </a:p>
        </p:txBody>
      </p:sp>
    </p:spTree>
    <p:extLst>
      <p:ext uri="{BB962C8B-B14F-4D97-AF65-F5344CB8AC3E}">
        <p14:creationId xmlns:p14="http://schemas.microsoft.com/office/powerpoint/2010/main" val="319480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9"/>
    </mc:Choice>
    <mc:Fallback xmlns="">
      <p:transition spd="slow" advTm="2663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Key Questions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7096" y="2313190"/>
            <a:ext cx="10016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How do drought dynamics uncovered in the </a:t>
            </a:r>
            <a:r>
              <a:rPr lang="en-US" sz="2800" b="1" i="0" dirty="0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Late Renaissance </a:t>
            </a:r>
            <a:r>
              <a:rPr lang="en-US" sz="2800" b="1" i="0" dirty="0" err="1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Megadrought</a:t>
            </a:r>
            <a:r>
              <a:rPr lang="en-US" sz="2800" b="0" i="0" dirty="0"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 propagate through California’s modern water system?  </a:t>
            </a:r>
            <a:endParaRPr lang="en-US" sz="28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97096" y="4352835"/>
            <a:ext cx="10016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eelawadee" panose="020B0502040204020203" pitchFamily="34" charset="-34"/>
                <a:cs typeface="Leelawadee" panose="020B0502040204020203" pitchFamily="34" charset="-34"/>
              </a:rPr>
              <a:t>How does </a:t>
            </a:r>
            <a:r>
              <a:rPr lang="en-US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risk evolve </a:t>
            </a:r>
            <a:r>
              <a:rPr lang="en-US" sz="2800" dirty="0">
                <a:latin typeface="Leelawadee" panose="020B0502040204020203" pitchFamily="34" charset="-34"/>
                <a:cs typeface="Leelawadee" panose="020B0502040204020203" pitchFamily="34" charset="-34"/>
              </a:rPr>
              <a:t>when</a:t>
            </a:r>
            <a:r>
              <a:rPr lang="en-US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28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megadrought</a:t>
            </a:r>
            <a:r>
              <a:rPr lang="en-US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dynamics are embedded with plausible climate change signals? </a:t>
            </a:r>
            <a:endParaRPr lang="en-US" sz="28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18</a:t>
            </a:fld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6C55928-ED3C-A47A-7E3A-5D2A80AA8175}"/>
              </a:ext>
            </a:extLst>
          </p:cNvPr>
          <p:cNvSpPr/>
          <p:nvPr/>
        </p:nvSpPr>
        <p:spPr>
          <a:xfrm>
            <a:off x="368265" y="2610281"/>
            <a:ext cx="822960" cy="8229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F5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A6192E"/>
              </a:solidFill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21609B67-1804-050F-B495-F5E88224E071}"/>
              </a:ext>
            </a:extLst>
          </p:cNvPr>
          <p:cNvSpPr txBox="1"/>
          <p:nvPr/>
        </p:nvSpPr>
        <p:spPr>
          <a:xfrm>
            <a:off x="633695" y="2667818"/>
            <a:ext cx="29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0F5449"/>
                </a:solidFill>
              </a:rPr>
              <a:t>1</a:t>
            </a:r>
            <a:endParaRPr lang="en-US" sz="2800" b="1" dirty="0">
              <a:solidFill>
                <a:srgbClr val="0F5449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6C55928-ED3C-A47A-7E3A-5D2A80AA8175}"/>
              </a:ext>
            </a:extLst>
          </p:cNvPr>
          <p:cNvSpPr/>
          <p:nvPr/>
        </p:nvSpPr>
        <p:spPr>
          <a:xfrm>
            <a:off x="368265" y="4352834"/>
            <a:ext cx="822960" cy="8229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F5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A6192E"/>
              </a:solidFill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21609B67-1804-050F-B495-F5E88224E071}"/>
              </a:ext>
            </a:extLst>
          </p:cNvPr>
          <p:cNvSpPr txBox="1"/>
          <p:nvPr/>
        </p:nvSpPr>
        <p:spPr>
          <a:xfrm>
            <a:off x="633695" y="4410371"/>
            <a:ext cx="29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0F5449"/>
                </a:solidFill>
              </a:rPr>
              <a:t>2</a:t>
            </a:r>
            <a:endParaRPr lang="en-US" sz="2800" b="1" dirty="0">
              <a:solidFill>
                <a:srgbClr val="0F544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1E633D-37BE-8904-704B-B34BF49635AE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Methods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Results | Conclusions</a:t>
            </a:r>
          </a:p>
        </p:txBody>
      </p:sp>
    </p:spTree>
    <p:extLst>
      <p:ext uri="{BB962C8B-B14F-4D97-AF65-F5344CB8AC3E}">
        <p14:creationId xmlns:p14="http://schemas.microsoft.com/office/powerpoint/2010/main" val="420180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9"/>
    </mc:Choice>
    <mc:Fallback xmlns="">
      <p:transition spd="slow" advTm="2663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6" y="612648"/>
            <a:ext cx="5212201" cy="60350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7DD4C0-FC6D-C6A5-60D5-FC01C67D68D5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Results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Conclusions</a:t>
            </a:r>
          </a:p>
        </p:txBody>
      </p:sp>
    </p:spTree>
    <p:extLst>
      <p:ext uri="{BB962C8B-B14F-4D97-AF65-F5344CB8AC3E}">
        <p14:creationId xmlns:p14="http://schemas.microsoft.com/office/powerpoint/2010/main" val="297500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9"/>
    </mc:Choice>
    <mc:Fallback xmlns="">
      <p:transition spd="slow" advTm="2663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A3D6-5E15-46F7-86C9-F713C81DA68A}" type="slidenum">
              <a:rPr lang="en-US" smtClean="0"/>
              <a:t>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781175"/>
            <a:ext cx="12192000" cy="50768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2301"/>
          <a:stretch/>
        </p:blipFill>
        <p:spPr>
          <a:xfrm>
            <a:off x="6219825" y="2426768"/>
            <a:ext cx="5762625" cy="3785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52" y="2426769"/>
            <a:ext cx="5777123" cy="3785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Title 154"/>
          <p:cNvSpPr txBox="1">
            <a:spLocks/>
          </p:cNvSpPr>
          <p:nvPr/>
        </p:nvSpPr>
        <p:spPr>
          <a:xfrm>
            <a:off x="962025" y="5508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California experiences extreme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hydroclimate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volatility </a:t>
            </a:r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that poses challenges for the region’s water system planning and management. </a:t>
            </a:r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</a:p>
        </p:txBody>
      </p:sp>
      <p:sp>
        <p:nvSpPr>
          <p:cNvPr id="10" name="Title 154"/>
          <p:cNvSpPr txBox="1">
            <a:spLocks/>
          </p:cNvSpPr>
          <p:nvPr/>
        </p:nvSpPr>
        <p:spPr>
          <a:xfrm>
            <a:off x="429342" y="1624634"/>
            <a:ext cx="24338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2021</a:t>
            </a:r>
          </a:p>
        </p:txBody>
      </p:sp>
      <p:sp>
        <p:nvSpPr>
          <p:cNvPr id="11" name="Title 154"/>
          <p:cNvSpPr txBox="1">
            <a:spLocks/>
          </p:cNvSpPr>
          <p:nvPr/>
        </p:nvSpPr>
        <p:spPr>
          <a:xfrm>
            <a:off x="10839809" y="1536434"/>
            <a:ext cx="24338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2023</a:t>
            </a:r>
          </a:p>
        </p:txBody>
      </p:sp>
      <p:sp>
        <p:nvSpPr>
          <p:cNvPr id="5" name="Rectangle 4"/>
          <p:cNvSpPr/>
          <p:nvPr/>
        </p:nvSpPr>
        <p:spPr>
          <a:xfrm>
            <a:off x="3185401" y="6230444"/>
            <a:ext cx="36822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1" dirty="0">
                <a:solidFill>
                  <a:srgbClr val="636363"/>
                </a:solidFill>
                <a:effectLst/>
                <a:latin typeface="-apple-system"/>
              </a:rPr>
              <a:t>Source: Justin Sullivan/Getty Images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10448845" y="6212402"/>
            <a:ext cx="36822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1" dirty="0">
                <a:solidFill>
                  <a:srgbClr val="636363"/>
                </a:solidFill>
                <a:effectLst/>
                <a:latin typeface="-apple-system"/>
              </a:rPr>
              <a:t>Source: CA DWR</a:t>
            </a:r>
            <a:endParaRPr lang="en-US" sz="1200" dirty="0"/>
          </a:p>
        </p:txBody>
      </p:sp>
      <p:sp>
        <p:nvSpPr>
          <p:cNvPr id="14" name="Title 154"/>
          <p:cNvSpPr txBox="1">
            <a:spLocks/>
          </p:cNvSpPr>
          <p:nvPr/>
        </p:nvSpPr>
        <p:spPr>
          <a:xfrm>
            <a:off x="5026503" y="1502467"/>
            <a:ext cx="24338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Lake Oroville</a:t>
            </a:r>
            <a:endParaRPr lang="en-US" sz="24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BD83A2-37FF-4CDA-CFAD-6F11D4B246C3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Results | Conclusions</a:t>
            </a:r>
          </a:p>
        </p:txBody>
      </p:sp>
    </p:spTree>
    <p:extLst>
      <p:ext uri="{BB962C8B-B14F-4D97-AF65-F5344CB8AC3E}">
        <p14:creationId xmlns:p14="http://schemas.microsoft.com/office/powerpoint/2010/main" val="222488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6" y="612648"/>
            <a:ext cx="5212201" cy="6035040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cxnSpLocks/>
          </p:cNvCxnSpPr>
          <p:nvPr/>
        </p:nvCxnSpPr>
        <p:spPr>
          <a:xfrm>
            <a:off x="9003792" y="2350008"/>
            <a:ext cx="0" cy="248962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547104" y="1702958"/>
            <a:ext cx="5194728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Sacramento and San Joaquin River Basins</a:t>
            </a:r>
            <a:endParaRPr lang="en-US" sz="2400" b="1" dirty="0">
              <a:solidFill>
                <a:srgbClr val="0F5449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02053" y="4948656"/>
            <a:ext cx="388483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Tulare River Basin</a:t>
            </a:r>
            <a:endParaRPr lang="en-US" sz="2400" dirty="0">
              <a:latin typeface="Leelawadee" panose="020B0502040204020203" pitchFamily="34" charset="-34"/>
              <a:ea typeface="CMU Bright" panose="02000603000000000000" pitchFamily="2" charset="0"/>
              <a:cs typeface="Leelawadee" panose="020B0502040204020203" pitchFamily="34" charset="-3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865364" y="3148034"/>
            <a:ext cx="2276856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Water Conveyance</a:t>
            </a:r>
            <a:endParaRPr lang="en-US" sz="2400" b="1" dirty="0">
              <a:solidFill>
                <a:srgbClr val="0F5449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90425" y="1135862"/>
            <a:ext cx="1481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5449"/>
                </a:solidFill>
              </a:rPr>
              <a:t>North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953250" y="4425436"/>
            <a:ext cx="1481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South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56351D-5371-41E4-0A0A-ECC9B12B55D8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Results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Conclusions</a:t>
            </a:r>
          </a:p>
        </p:txBody>
      </p:sp>
    </p:spTree>
    <p:extLst>
      <p:ext uri="{BB962C8B-B14F-4D97-AF65-F5344CB8AC3E}">
        <p14:creationId xmlns:p14="http://schemas.microsoft.com/office/powerpoint/2010/main" val="198327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9"/>
    </mc:Choice>
    <mc:Fallback xmlns="">
      <p:transition spd="slow" advTm="2663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6" y="612648"/>
            <a:ext cx="5212201" cy="603504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349678" y="848595"/>
            <a:ext cx="1365504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State Water Project</a:t>
            </a:r>
            <a:endParaRPr lang="en-US" b="1" dirty="0">
              <a:solidFill>
                <a:srgbClr val="0F5449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150096" y="830588"/>
            <a:ext cx="1752600" cy="661494"/>
            <a:chOff x="8610600" y="841014"/>
            <a:chExt cx="1752600" cy="661494"/>
          </a:xfrm>
        </p:grpSpPr>
        <p:sp>
          <p:nvSpPr>
            <p:cNvPr id="15" name="Rectangle 14"/>
            <p:cNvSpPr/>
            <p:nvPr/>
          </p:nvSpPr>
          <p:spPr>
            <a:xfrm>
              <a:off x="8610600" y="856177"/>
              <a:ext cx="1752600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Leelawadee" panose="020B0502040204020203" pitchFamily="34" charset="-34"/>
                  <a:cs typeface="Leelawadee" panose="020B0502040204020203" pitchFamily="34" charset="-34"/>
                </a:rPr>
                <a:t>Central Valley Project</a:t>
              </a:r>
              <a:endParaRPr lang="en-US" b="1" dirty="0">
                <a:solidFill>
                  <a:srgbClr val="0F5449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8610600" y="841014"/>
              <a:ext cx="1752600" cy="661494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6349678" y="833432"/>
            <a:ext cx="1365504" cy="661494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329036" y="1943139"/>
            <a:ext cx="147828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Leelawadee" panose="020B0502040204020203" pitchFamily="34" charset="-34"/>
                <a:cs typeface="Leelawadee" panose="020B0502040204020203" pitchFamily="34" charset="-34"/>
              </a:rPr>
              <a:t>Oroville</a:t>
            </a:r>
            <a:endParaRPr lang="en-US" b="1" i="1" dirty="0">
              <a:solidFill>
                <a:srgbClr val="0F5449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243060" y="1943139"/>
            <a:ext cx="147828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Leelawadee" panose="020B0502040204020203" pitchFamily="34" charset="-34"/>
                <a:cs typeface="Leelawadee" panose="020B0502040204020203" pitchFamily="34" charset="-34"/>
              </a:rPr>
              <a:t>Shasta</a:t>
            </a:r>
            <a:endParaRPr lang="en-US" b="1" i="1" dirty="0">
              <a:solidFill>
                <a:srgbClr val="0F5449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490" y="2459951"/>
            <a:ext cx="2526657" cy="1687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8739" y="2439066"/>
            <a:ext cx="2546336" cy="1723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16" name="Straight Arrow Connector 15"/>
          <p:cNvCxnSpPr/>
          <p:nvPr/>
        </p:nvCxnSpPr>
        <p:spPr>
          <a:xfrm>
            <a:off x="7040880" y="1581566"/>
            <a:ext cx="0" cy="2746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027920" y="1581566"/>
            <a:ext cx="0" cy="2746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140856" y="4344609"/>
            <a:ext cx="1987274" cy="646331"/>
          </a:xfrm>
          <a:prstGeom prst="rect">
            <a:avLst/>
          </a:prstGeom>
          <a:solidFill>
            <a:srgbClr val="F2D1AE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Capacity: 3.5 million acre-feet</a:t>
            </a:r>
            <a:endParaRPr lang="en-US" b="1" dirty="0">
              <a:solidFill>
                <a:srgbClr val="0F5449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032759" y="4344609"/>
            <a:ext cx="1987274" cy="646331"/>
          </a:xfrm>
          <a:prstGeom prst="rect">
            <a:avLst/>
          </a:prstGeom>
          <a:solidFill>
            <a:srgbClr val="F2D1AE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Capacity: 4.5 million acre-feet</a:t>
            </a:r>
            <a:endParaRPr lang="en-US" b="1" dirty="0">
              <a:solidFill>
                <a:srgbClr val="0F5449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D19E6E-96CF-9892-2241-981582553E06}"/>
              </a:ext>
            </a:extLst>
          </p:cNvPr>
          <p:cNvSpPr/>
          <p:nvPr/>
        </p:nvSpPr>
        <p:spPr>
          <a:xfrm>
            <a:off x="9287256" y="5343575"/>
            <a:ext cx="147828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0F5449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Largest Reservoir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15792D-B643-EF20-8221-E3D04BAFA0F5}"/>
              </a:ext>
            </a:extLst>
          </p:cNvPr>
          <p:cNvSpPr/>
          <p:nvPr/>
        </p:nvSpPr>
        <p:spPr>
          <a:xfrm>
            <a:off x="6419423" y="5343575"/>
            <a:ext cx="147828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0F5449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2</a:t>
            </a:r>
            <a:r>
              <a:rPr lang="en-US" b="1" i="1" baseline="30000" dirty="0">
                <a:solidFill>
                  <a:srgbClr val="0F5449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nd</a:t>
            </a:r>
            <a:r>
              <a:rPr lang="en-US" b="1" i="1" dirty="0">
                <a:solidFill>
                  <a:srgbClr val="0F5449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Largest Reservoir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F5E0A7-5AA0-D61C-4BD6-17CDB8F2F31C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Results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Conclusions</a:t>
            </a:r>
          </a:p>
        </p:txBody>
      </p:sp>
    </p:spTree>
    <p:extLst>
      <p:ext uri="{BB962C8B-B14F-4D97-AF65-F5344CB8AC3E}">
        <p14:creationId xmlns:p14="http://schemas.microsoft.com/office/powerpoint/2010/main" val="403402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9"/>
    </mc:Choice>
    <mc:Fallback xmlns="">
      <p:transition spd="slow" advTm="2663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6" y="612648"/>
            <a:ext cx="5212201" cy="603504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349678" y="848595"/>
            <a:ext cx="1365504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Leelawadee" panose="020B0502040204020203" pitchFamily="34" charset="-34"/>
                <a:cs typeface="Leelawadee" panose="020B0502040204020203" pitchFamily="34" charset="-34"/>
              </a:rPr>
              <a:t>State Water Project</a:t>
            </a:r>
            <a:endParaRPr lang="en-US" b="1" i="1" dirty="0">
              <a:solidFill>
                <a:srgbClr val="0F5449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150096" y="830588"/>
            <a:ext cx="1752600" cy="661494"/>
            <a:chOff x="8610600" y="841014"/>
            <a:chExt cx="1752600" cy="661494"/>
          </a:xfrm>
        </p:grpSpPr>
        <p:sp>
          <p:nvSpPr>
            <p:cNvPr id="15" name="Rectangle 14"/>
            <p:cNvSpPr/>
            <p:nvPr/>
          </p:nvSpPr>
          <p:spPr>
            <a:xfrm>
              <a:off x="8610600" y="856177"/>
              <a:ext cx="1752600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i="1" dirty="0">
                  <a:latin typeface="Leelawadee" panose="020B0502040204020203" pitchFamily="34" charset="-34"/>
                  <a:cs typeface="Leelawadee" panose="020B0502040204020203" pitchFamily="34" charset="-34"/>
                </a:rPr>
                <a:t>Central Valley Project</a:t>
              </a:r>
              <a:endParaRPr lang="en-US" b="1" i="1" dirty="0">
                <a:solidFill>
                  <a:srgbClr val="0F5449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8610600" y="841014"/>
              <a:ext cx="1752600" cy="661494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6349678" y="833432"/>
            <a:ext cx="1365504" cy="661494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329036" y="1943139"/>
            <a:ext cx="147828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Leelawadee" panose="020B0502040204020203" pitchFamily="34" charset="-34"/>
                <a:cs typeface="Leelawadee" panose="020B0502040204020203" pitchFamily="34" charset="-34"/>
              </a:rPr>
              <a:t>Oroville</a:t>
            </a:r>
            <a:endParaRPr lang="en-US" b="1" i="1" dirty="0">
              <a:solidFill>
                <a:srgbClr val="0F5449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243060" y="1943139"/>
            <a:ext cx="147828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Leelawadee" panose="020B0502040204020203" pitchFamily="34" charset="-34"/>
                <a:cs typeface="Leelawadee" panose="020B0502040204020203" pitchFamily="34" charset="-34"/>
              </a:rPr>
              <a:t>Shasta</a:t>
            </a:r>
            <a:endParaRPr lang="en-US" b="1" i="1" dirty="0">
              <a:solidFill>
                <a:srgbClr val="0F5449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490" y="2459951"/>
            <a:ext cx="2526657" cy="1687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8739" y="2439066"/>
            <a:ext cx="2546336" cy="1723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16" name="Straight Arrow Connector 15"/>
          <p:cNvCxnSpPr/>
          <p:nvPr/>
        </p:nvCxnSpPr>
        <p:spPr>
          <a:xfrm>
            <a:off x="7040880" y="1581566"/>
            <a:ext cx="0" cy="2746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027920" y="1581566"/>
            <a:ext cx="0" cy="2746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140856" y="4344609"/>
            <a:ext cx="1987274" cy="646331"/>
          </a:xfrm>
          <a:prstGeom prst="rect">
            <a:avLst/>
          </a:prstGeom>
          <a:solidFill>
            <a:srgbClr val="F2D1AE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Capacity: 3.5 million acre-feet</a:t>
            </a:r>
            <a:endParaRPr lang="en-US" b="1" dirty="0">
              <a:solidFill>
                <a:srgbClr val="0F5449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032759" y="4344609"/>
            <a:ext cx="1987274" cy="646331"/>
          </a:xfrm>
          <a:prstGeom prst="rect">
            <a:avLst/>
          </a:prstGeom>
          <a:solidFill>
            <a:srgbClr val="F2D1AE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Capacity: 4.5 million acre-feet</a:t>
            </a:r>
            <a:endParaRPr lang="en-US" b="1" dirty="0">
              <a:solidFill>
                <a:srgbClr val="0F5449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AA4FD3-02F3-BA2C-C919-3D07B2E20A92}"/>
              </a:ext>
            </a:extLst>
          </p:cNvPr>
          <p:cNvSpPr/>
          <p:nvPr/>
        </p:nvSpPr>
        <p:spPr>
          <a:xfrm>
            <a:off x="-1" y="524214"/>
            <a:ext cx="12277493" cy="6197261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54">
            <a:extLst>
              <a:ext uri="{FF2B5EF4-FFF2-40B4-BE49-F238E27FC236}">
                <a16:creationId xmlns:a16="http://schemas.microsoft.com/office/drawing/2014/main" id="{31E98268-CC28-784A-60C3-0BE5C5A3B926}"/>
              </a:ext>
            </a:extLst>
          </p:cNvPr>
          <p:cNvSpPr txBox="1">
            <a:spLocks/>
          </p:cNvSpPr>
          <p:nvPr/>
        </p:nvSpPr>
        <p:spPr>
          <a:xfrm>
            <a:off x="2596267" y="1996156"/>
            <a:ext cx="6873303" cy="303315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Leelawadee" panose="020B0502040204020203" pitchFamily="34" charset="-34"/>
                <a:cs typeface="Leelawadee" panose="020B0502040204020203" pitchFamily="34" charset="-34"/>
              </a:rPr>
              <a:t>What happens to these reservoirs under megadrought and climate change conditions?</a:t>
            </a:r>
            <a:endParaRPr lang="en-US" sz="1100" dirty="0">
              <a:latin typeface="Leelawadee" panose="020B0502040204020203" pitchFamily="34" charset="-34"/>
              <a:ea typeface="CMU Bright" panose="02000603000000000000" pitchFamily="2" charset="0"/>
              <a:cs typeface="Leelawadee" panose="020B0502040204020203" pitchFamily="34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600C29-2AC1-6F22-209C-3C4C4E5A544E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Results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Conclusions</a:t>
            </a:r>
          </a:p>
        </p:txBody>
      </p:sp>
    </p:spTree>
    <p:extLst>
      <p:ext uri="{BB962C8B-B14F-4D97-AF65-F5344CB8AC3E}">
        <p14:creationId xmlns:p14="http://schemas.microsoft.com/office/powerpoint/2010/main" val="319581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9"/>
    </mc:Choice>
    <mc:Fallback xmlns="">
      <p:transition spd="slow" advTm="26639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23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0"/>
          <a:stretch/>
        </p:blipFill>
        <p:spPr>
          <a:xfrm>
            <a:off x="0" y="1895119"/>
            <a:ext cx="9838681" cy="30903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1161514" y="1286790"/>
            <a:ext cx="361522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9525" algn="ctr"/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Shasta </a:t>
            </a:r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6223453" y="1286790"/>
            <a:ext cx="361522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9525" algn="ctr"/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Oroville</a:t>
            </a:r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324955" y="5385816"/>
            <a:ext cx="923544" cy="970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797267" y="5525352"/>
            <a:ext cx="8184933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Distribution of monthly average storages at each reservoir under </a:t>
            </a:r>
            <a:r>
              <a:rPr lang="en-US" sz="2400" dirty="0" err="1"/>
              <a:t>megadrought</a:t>
            </a:r>
            <a:r>
              <a:rPr lang="en-US" sz="2400" dirty="0"/>
              <a:t> conditions, across all 50 ensemble members.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216B7B-3FF6-F25F-F9D8-41B45FA34A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9"/>
          <a:stretch/>
        </p:blipFill>
        <p:spPr>
          <a:xfrm>
            <a:off x="10114155" y="196937"/>
            <a:ext cx="1512849" cy="53284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2AA7F6-957E-53E2-8AED-DC663EBD9E09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Results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Conclusions</a:t>
            </a:r>
          </a:p>
        </p:txBody>
      </p:sp>
    </p:spTree>
    <p:extLst>
      <p:ext uri="{BB962C8B-B14F-4D97-AF65-F5344CB8AC3E}">
        <p14:creationId xmlns:p14="http://schemas.microsoft.com/office/powerpoint/2010/main" val="407977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9"/>
    </mc:Choice>
    <mc:Fallback xmlns="">
      <p:transition spd="slow" advTm="2663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AF71B-738B-F2EC-1509-2B03B7D1A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E895E5F-0DC7-8B9B-C4C2-AFA6604A1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24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A0ECEB-64B6-EA63-D4CA-4BE8C9E6F4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0"/>
          <a:stretch/>
        </p:blipFill>
        <p:spPr>
          <a:xfrm>
            <a:off x="0" y="1895119"/>
            <a:ext cx="9838681" cy="30903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79925CB-7194-E4A6-4F00-A51CE0729A48}"/>
              </a:ext>
            </a:extLst>
          </p:cNvPr>
          <p:cNvSpPr txBox="1"/>
          <p:nvPr/>
        </p:nvSpPr>
        <p:spPr>
          <a:xfrm>
            <a:off x="1161514" y="1286790"/>
            <a:ext cx="361522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9525" algn="ctr"/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Shasta </a:t>
            </a:r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4E8240-3DF4-BB9F-663A-C5BB76B32D33}"/>
              </a:ext>
            </a:extLst>
          </p:cNvPr>
          <p:cNvSpPr txBox="1"/>
          <p:nvPr/>
        </p:nvSpPr>
        <p:spPr>
          <a:xfrm>
            <a:off x="6223453" y="1286790"/>
            <a:ext cx="361522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9525" algn="ctr"/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Oroville</a:t>
            </a:r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3F3763-3253-A5C9-D92C-8E30C3938EB2}"/>
              </a:ext>
            </a:extLst>
          </p:cNvPr>
          <p:cNvSpPr/>
          <p:nvPr/>
        </p:nvSpPr>
        <p:spPr>
          <a:xfrm>
            <a:off x="3324955" y="5385816"/>
            <a:ext cx="923544" cy="970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ACF3127-6123-13A0-B529-F719F2F9A5B8}"/>
              </a:ext>
            </a:extLst>
          </p:cNvPr>
          <p:cNvSpPr/>
          <p:nvPr/>
        </p:nvSpPr>
        <p:spPr>
          <a:xfrm>
            <a:off x="1797267" y="5525352"/>
            <a:ext cx="8184933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Distribution of monthly average storages at each reservoir under </a:t>
            </a:r>
            <a:r>
              <a:rPr lang="en-US" sz="2400" dirty="0" err="1"/>
              <a:t>megadrought</a:t>
            </a:r>
            <a:r>
              <a:rPr lang="en-US" sz="2400" dirty="0"/>
              <a:t> conditions, across all 50 ensemble members.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CF02B1-DE90-7DB6-E639-F1DCFB4F04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9"/>
          <a:stretch/>
        </p:blipFill>
        <p:spPr>
          <a:xfrm>
            <a:off x="10114155" y="196937"/>
            <a:ext cx="1512849" cy="532841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DDEDF77-85DF-A072-1697-26A83A9254A1}"/>
              </a:ext>
            </a:extLst>
          </p:cNvPr>
          <p:cNvCxnSpPr/>
          <p:nvPr/>
        </p:nvCxnSpPr>
        <p:spPr>
          <a:xfrm>
            <a:off x="1416206" y="1895119"/>
            <a:ext cx="0" cy="255421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C04E62-062B-2AFF-E66E-E05B822118C0}"/>
              </a:ext>
            </a:extLst>
          </p:cNvPr>
          <p:cNvCxnSpPr/>
          <p:nvPr/>
        </p:nvCxnSpPr>
        <p:spPr>
          <a:xfrm>
            <a:off x="4720986" y="1895119"/>
            <a:ext cx="0" cy="2554218"/>
          </a:xfrm>
          <a:prstGeom prst="line">
            <a:avLst/>
          </a:prstGeom>
          <a:ln w="28575">
            <a:solidFill>
              <a:srgbClr val="0F54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70EA446-2B14-B237-F357-E21E70B83E27}"/>
              </a:ext>
            </a:extLst>
          </p:cNvPr>
          <p:cNvSpPr txBox="1"/>
          <p:nvPr/>
        </p:nvSpPr>
        <p:spPr>
          <a:xfrm>
            <a:off x="840470" y="4696594"/>
            <a:ext cx="1512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Dead pool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3B7365-E632-916E-10CB-21A28FFDA5CB}"/>
              </a:ext>
            </a:extLst>
          </p:cNvPr>
          <p:cNvSpPr txBox="1"/>
          <p:nvPr/>
        </p:nvSpPr>
        <p:spPr>
          <a:xfrm>
            <a:off x="4919340" y="1083124"/>
            <a:ext cx="1512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F5449"/>
                </a:solidFill>
              </a:rPr>
              <a:t>Max capacity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413E791-AB41-0EBD-6B20-CDCF3C47FADB}"/>
              </a:ext>
            </a:extLst>
          </p:cNvPr>
          <p:cNvCxnSpPr/>
          <p:nvPr/>
        </p:nvCxnSpPr>
        <p:spPr>
          <a:xfrm flipH="1">
            <a:off x="4786163" y="1812186"/>
            <a:ext cx="420595" cy="379731"/>
          </a:xfrm>
          <a:prstGeom prst="straightConnector1">
            <a:avLst/>
          </a:prstGeom>
          <a:ln w="28575">
            <a:solidFill>
              <a:srgbClr val="0F54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575C6C4-AFAC-7C73-32EA-61A8260760C6}"/>
              </a:ext>
            </a:extLst>
          </p:cNvPr>
          <p:cNvCxnSpPr>
            <a:cxnSpLocks/>
          </p:cNvCxnSpPr>
          <p:nvPr/>
        </p:nvCxnSpPr>
        <p:spPr>
          <a:xfrm flipV="1">
            <a:off x="1419223" y="4530631"/>
            <a:ext cx="0" cy="183215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97CB0B6-760B-E5A5-18ED-485E6426525E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Results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Conclusions</a:t>
            </a:r>
          </a:p>
        </p:txBody>
      </p:sp>
    </p:spTree>
    <p:extLst>
      <p:ext uri="{BB962C8B-B14F-4D97-AF65-F5344CB8AC3E}">
        <p14:creationId xmlns:p14="http://schemas.microsoft.com/office/powerpoint/2010/main" val="121292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9"/>
    </mc:Choice>
    <mc:Fallback xmlns="">
      <p:transition spd="slow" advTm="2663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25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0"/>
          <a:stretch/>
        </p:blipFill>
        <p:spPr>
          <a:xfrm>
            <a:off x="0" y="1895119"/>
            <a:ext cx="9838681" cy="30903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1161514" y="1286790"/>
            <a:ext cx="361522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9525" algn="ctr"/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Shasta </a:t>
            </a:r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6223453" y="1286790"/>
            <a:ext cx="361522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9525" algn="ctr"/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Oroville</a:t>
            </a:r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324955" y="5385816"/>
            <a:ext cx="923544" cy="970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791485" y="5352114"/>
            <a:ext cx="8184933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Megadrought distribution spans dead pool to maximum capacity, with peaks at 60% and 90% capacity.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3F83AF-430C-EB9B-5597-1CD8C9EFF3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9"/>
          <a:stretch/>
        </p:blipFill>
        <p:spPr>
          <a:xfrm>
            <a:off x="10114155" y="196937"/>
            <a:ext cx="1512849" cy="53284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8709B0-8F49-21DE-3357-78C6ED0B5D5B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Results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Conclusions</a:t>
            </a:r>
          </a:p>
        </p:txBody>
      </p:sp>
    </p:spTree>
    <p:extLst>
      <p:ext uri="{BB962C8B-B14F-4D97-AF65-F5344CB8AC3E}">
        <p14:creationId xmlns:p14="http://schemas.microsoft.com/office/powerpoint/2010/main" val="151468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9"/>
    </mc:Choice>
    <mc:Fallback xmlns="">
      <p:transition spd="slow" advTm="26639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" t="40934" b="16026"/>
          <a:stretch/>
        </p:blipFill>
        <p:spPr>
          <a:xfrm>
            <a:off x="64655" y="1791422"/>
            <a:ext cx="9715545" cy="3214687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95BFBC-BE71-618A-67B6-2F32B75113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9"/>
          <a:stretch/>
        </p:blipFill>
        <p:spPr>
          <a:xfrm>
            <a:off x="10114155" y="196937"/>
            <a:ext cx="1512849" cy="53284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9E1245-D249-6700-E16A-5C2FD92617B0}"/>
              </a:ext>
            </a:extLst>
          </p:cNvPr>
          <p:cNvSpPr txBox="1"/>
          <p:nvPr/>
        </p:nvSpPr>
        <p:spPr>
          <a:xfrm>
            <a:off x="1206118" y="1286790"/>
            <a:ext cx="361522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9525" algn="ctr"/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Shasta </a:t>
            </a:r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B96892-B919-EFFB-4F1A-346599E98EAB}"/>
              </a:ext>
            </a:extLst>
          </p:cNvPr>
          <p:cNvSpPr txBox="1"/>
          <p:nvPr/>
        </p:nvSpPr>
        <p:spPr>
          <a:xfrm>
            <a:off x="6223453" y="1286790"/>
            <a:ext cx="361522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9525" algn="ctr"/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Oroville</a:t>
            </a:r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D1A627-D710-2C09-47CA-A8D1FEF2F3C5}"/>
              </a:ext>
            </a:extLst>
          </p:cNvPr>
          <p:cNvSpPr/>
          <p:nvPr/>
        </p:nvSpPr>
        <p:spPr>
          <a:xfrm>
            <a:off x="1367985" y="5054393"/>
            <a:ext cx="874617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Shift in distributions towards lower storages and dead pool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B97B202-FD85-6DBC-5A0F-4DFB327B100A}"/>
              </a:ext>
            </a:extLst>
          </p:cNvPr>
          <p:cNvCxnSpPr>
            <a:cxnSpLocks/>
          </p:cNvCxnSpPr>
          <p:nvPr/>
        </p:nvCxnSpPr>
        <p:spPr>
          <a:xfrm flipH="1">
            <a:off x="7694341" y="2665141"/>
            <a:ext cx="107051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EDE04F5-1E60-DB05-6F53-444CB0699310}"/>
              </a:ext>
            </a:extLst>
          </p:cNvPr>
          <p:cNvCxnSpPr>
            <a:cxnSpLocks/>
          </p:cNvCxnSpPr>
          <p:nvPr/>
        </p:nvCxnSpPr>
        <p:spPr>
          <a:xfrm flipH="1">
            <a:off x="2438399" y="2665141"/>
            <a:ext cx="107051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553A240C-AB52-5050-1A8F-3800D6F6B937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Results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Conclusions</a:t>
            </a:r>
          </a:p>
        </p:txBody>
      </p:sp>
    </p:spTree>
    <p:extLst>
      <p:ext uri="{BB962C8B-B14F-4D97-AF65-F5344CB8AC3E}">
        <p14:creationId xmlns:p14="http://schemas.microsoft.com/office/powerpoint/2010/main" val="65123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9"/>
    </mc:Choice>
    <mc:Fallback xmlns="">
      <p:transition spd="slow" advTm="2663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95BFBC-BE71-618A-67B6-2F32B75113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9"/>
          <a:stretch/>
        </p:blipFill>
        <p:spPr>
          <a:xfrm>
            <a:off x="10114155" y="196937"/>
            <a:ext cx="1512849" cy="53284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9E1245-D249-6700-E16A-5C2FD92617B0}"/>
              </a:ext>
            </a:extLst>
          </p:cNvPr>
          <p:cNvSpPr txBox="1"/>
          <p:nvPr/>
        </p:nvSpPr>
        <p:spPr>
          <a:xfrm>
            <a:off x="1206118" y="1286790"/>
            <a:ext cx="361522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9525" algn="ctr"/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Shasta </a:t>
            </a:r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B96892-B919-EFFB-4F1A-346599E98EAB}"/>
              </a:ext>
            </a:extLst>
          </p:cNvPr>
          <p:cNvSpPr txBox="1"/>
          <p:nvPr/>
        </p:nvSpPr>
        <p:spPr>
          <a:xfrm>
            <a:off x="6223453" y="1286790"/>
            <a:ext cx="361522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9525" algn="ctr"/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Oroville</a:t>
            </a:r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D1A627-D710-2C09-47CA-A8D1FEF2F3C5}"/>
              </a:ext>
            </a:extLst>
          </p:cNvPr>
          <p:cNvSpPr/>
          <p:nvPr/>
        </p:nvSpPr>
        <p:spPr>
          <a:xfrm>
            <a:off x="1367985" y="5360053"/>
            <a:ext cx="8746170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Oroville is </a:t>
            </a:r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12.5%</a:t>
            </a:r>
            <a:r>
              <a:rPr lang="en-US" sz="2400" dirty="0">
                <a:solidFill>
                  <a:srgbClr val="0F5449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more likely to reach dead pool than Shasta under the climate change scenario.</a:t>
            </a: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" t="40934" b="16026"/>
          <a:stretch/>
        </p:blipFill>
        <p:spPr>
          <a:xfrm>
            <a:off x="64655" y="1791422"/>
            <a:ext cx="9715545" cy="32146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C31DF9-9F03-7A1A-7333-4E10D9682336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Results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Conclusions</a:t>
            </a:r>
          </a:p>
        </p:txBody>
      </p:sp>
    </p:spTree>
    <p:extLst>
      <p:ext uri="{BB962C8B-B14F-4D97-AF65-F5344CB8AC3E}">
        <p14:creationId xmlns:p14="http://schemas.microsoft.com/office/powerpoint/2010/main" val="144467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9"/>
    </mc:Choice>
    <mc:Fallback xmlns="">
      <p:transition spd="slow" advTm="26639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6" y="612648"/>
            <a:ext cx="5212201" cy="603504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349678" y="848595"/>
            <a:ext cx="1365504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State Water Project</a:t>
            </a:r>
            <a:endParaRPr lang="en-US" b="1" dirty="0">
              <a:solidFill>
                <a:srgbClr val="0F5449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150096" y="830588"/>
            <a:ext cx="1752600" cy="661494"/>
            <a:chOff x="8610600" y="841014"/>
            <a:chExt cx="1752600" cy="661494"/>
          </a:xfrm>
        </p:grpSpPr>
        <p:sp>
          <p:nvSpPr>
            <p:cNvPr id="15" name="Rectangle 14"/>
            <p:cNvSpPr/>
            <p:nvPr/>
          </p:nvSpPr>
          <p:spPr>
            <a:xfrm>
              <a:off x="8610600" y="856177"/>
              <a:ext cx="1752600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Leelawadee" panose="020B0502040204020203" pitchFamily="34" charset="-34"/>
                  <a:cs typeface="Leelawadee" panose="020B0502040204020203" pitchFamily="34" charset="-34"/>
                </a:rPr>
                <a:t>Central Valley Project</a:t>
              </a:r>
              <a:endParaRPr lang="en-US" b="1" dirty="0">
                <a:solidFill>
                  <a:srgbClr val="0F5449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8610600" y="841014"/>
              <a:ext cx="1752600" cy="661494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6349678" y="833432"/>
            <a:ext cx="1365504" cy="661494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329036" y="1943139"/>
            <a:ext cx="147828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Oroville</a:t>
            </a:r>
            <a:endParaRPr lang="en-US" b="1" dirty="0">
              <a:solidFill>
                <a:srgbClr val="0F5449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243060" y="1943139"/>
            <a:ext cx="147828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Shasta</a:t>
            </a:r>
            <a:endParaRPr lang="en-US" b="1" dirty="0">
              <a:solidFill>
                <a:srgbClr val="0F5449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040880" y="1581566"/>
            <a:ext cx="0" cy="2746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027920" y="1581566"/>
            <a:ext cx="0" cy="2746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040880" y="2410622"/>
            <a:ext cx="766436" cy="55203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9150096" y="2410622"/>
            <a:ext cx="877824" cy="55203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497597" y="4541509"/>
            <a:ext cx="222600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San Luis Reservoir</a:t>
            </a:r>
            <a:endParaRPr lang="en-US" b="1" dirty="0">
              <a:solidFill>
                <a:srgbClr val="0F5449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947671" y="2732049"/>
            <a:ext cx="2958865" cy="2587083"/>
          </a:xfrm>
          <a:prstGeom prst="rect">
            <a:avLst/>
          </a:prstGeom>
          <a:noFill/>
          <a:ln w="57150">
            <a:solidFill>
              <a:srgbClr val="0F5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8568969" y="5041502"/>
            <a:ext cx="0" cy="45422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497597" y="5689813"/>
            <a:ext cx="2226006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Deliveries to Districts and Groundwater Banks </a:t>
            </a:r>
            <a:endParaRPr lang="en-US" b="1" dirty="0">
              <a:solidFill>
                <a:srgbClr val="0F5449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322E0B-AE32-5518-95BC-C4D7FFDD9EC3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Results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Conclusions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D79CA5-CBA9-7882-9881-AF84417405A3}"/>
              </a:ext>
            </a:extLst>
          </p:cNvPr>
          <p:cNvSpPr/>
          <p:nvPr/>
        </p:nvSpPr>
        <p:spPr>
          <a:xfrm>
            <a:off x="7455966" y="3267782"/>
            <a:ext cx="222600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Sacramento-San Joaquin Delta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AA77C54-2596-40B1-B969-FE46C8C38D5E}"/>
              </a:ext>
            </a:extLst>
          </p:cNvPr>
          <p:cNvCxnSpPr/>
          <p:nvPr/>
        </p:nvCxnSpPr>
        <p:spPr>
          <a:xfrm>
            <a:off x="8560343" y="4003457"/>
            <a:ext cx="0" cy="45422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96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9"/>
    </mc:Choice>
    <mc:Fallback xmlns="">
      <p:transition spd="slow" advTm="26639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94" y="703983"/>
            <a:ext cx="6401785" cy="6017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7419610" y="4668368"/>
            <a:ext cx="1456535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SWP Delta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28DA92-4801-F01F-8303-6C94F0F62362}"/>
              </a:ext>
            </a:extLst>
          </p:cNvPr>
          <p:cNvSpPr txBox="1"/>
          <p:nvPr/>
        </p:nvSpPr>
        <p:spPr>
          <a:xfrm>
            <a:off x="7241643" y="1763293"/>
            <a:ext cx="4112157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Entitle owners to some amount of surface water that are associated with one or more reservoirs and withdrawals from canals and rivers.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419610" y="3762134"/>
            <a:ext cx="1365504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State Water Project</a:t>
            </a:r>
            <a:endParaRPr lang="en-US" b="1" dirty="0">
              <a:solidFill>
                <a:srgbClr val="0F5449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9426678" y="3754553"/>
            <a:ext cx="1752600" cy="661494"/>
            <a:chOff x="8610600" y="841014"/>
            <a:chExt cx="1752600" cy="661494"/>
          </a:xfrm>
        </p:grpSpPr>
        <p:sp>
          <p:nvSpPr>
            <p:cNvPr id="35" name="Rectangle 34"/>
            <p:cNvSpPr/>
            <p:nvPr/>
          </p:nvSpPr>
          <p:spPr>
            <a:xfrm>
              <a:off x="8610600" y="856177"/>
              <a:ext cx="1752600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Leelawadee" panose="020B0502040204020203" pitchFamily="34" charset="-34"/>
                  <a:cs typeface="Leelawadee" panose="020B0502040204020203" pitchFamily="34" charset="-34"/>
                </a:rPr>
                <a:t>Central Valley Project</a:t>
              </a:r>
              <a:endParaRPr lang="en-US" b="1" dirty="0">
                <a:solidFill>
                  <a:srgbClr val="0F5449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610600" y="841014"/>
              <a:ext cx="1752600" cy="661494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7419610" y="3762134"/>
            <a:ext cx="1365504" cy="661494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9428987" y="4554064"/>
            <a:ext cx="1830606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CVP Delta (Junior)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504976" y="6507465"/>
            <a:ext cx="2280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Source: CA DWR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428987" y="5483996"/>
            <a:ext cx="1830606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CVP Exchange</a:t>
            </a:r>
          </a:p>
          <a:p>
            <a:pPr algn="ctr"/>
            <a:r>
              <a:rPr lang="en-US" sz="2000" dirty="0"/>
              <a:t>(Senior)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05109" y="592308"/>
            <a:ext cx="25852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Water Contracts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795EF8-A905-1442-2FF2-3FA5DD919F90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Results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Conclusions</a:t>
            </a:r>
          </a:p>
        </p:txBody>
      </p:sp>
    </p:spTree>
    <p:extLst>
      <p:ext uri="{BB962C8B-B14F-4D97-AF65-F5344CB8AC3E}">
        <p14:creationId xmlns:p14="http://schemas.microsoft.com/office/powerpoint/2010/main" val="2563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9"/>
    </mc:Choice>
    <mc:Fallback xmlns="">
      <p:transition spd="slow" advTm="2663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A3D6-5E15-46F7-86C9-F713C81DA68A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47" y="1903057"/>
            <a:ext cx="4791520" cy="1280643"/>
          </a:xfrm>
          <a:prstGeom prst="rect">
            <a:avLst/>
          </a:prstGeom>
        </p:spPr>
      </p:pic>
      <p:pic>
        <p:nvPicPr>
          <p:cNvPr id="9" name="Picture 8" descr="https://i0.wp.com/weatherwest.com/wp-content/uploads/2022/08/Screen-Shot-2022-08-03-at-10.55.03-AM.png?resize=1024%2C526&amp;ssl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47" y="3396929"/>
            <a:ext cx="4776785" cy="245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447" y="1583868"/>
            <a:ext cx="5940305" cy="15998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5712" y="3183700"/>
            <a:ext cx="5183738" cy="3367705"/>
          </a:xfrm>
          <a:prstGeom prst="rect">
            <a:avLst/>
          </a:prstGeom>
        </p:spPr>
      </p:pic>
      <p:sp>
        <p:nvSpPr>
          <p:cNvPr id="3" name="Title 154">
            <a:extLst>
              <a:ext uri="{FF2B5EF4-FFF2-40B4-BE49-F238E27FC236}">
                <a16:creationId xmlns:a16="http://schemas.microsoft.com/office/drawing/2014/main" id="{F52980CC-ED0B-D4A9-B0AD-531253D1C6BC}"/>
              </a:ext>
            </a:extLst>
          </p:cNvPr>
          <p:cNvSpPr txBox="1">
            <a:spLocks/>
          </p:cNvSpPr>
          <p:nvPr/>
        </p:nvSpPr>
        <p:spPr>
          <a:xfrm>
            <a:off x="962025" y="5508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California’s cycles of flood and drought are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intensifying under climate change.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3A158E-C487-E78B-800A-B561C62C4887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Results | Conclusions</a:t>
            </a:r>
          </a:p>
        </p:txBody>
      </p:sp>
    </p:spTree>
    <p:extLst>
      <p:ext uri="{BB962C8B-B14F-4D97-AF65-F5344CB8AC3E}">
        <p14:creationId xmlns:p14="http://schemas.microsoft.com/office/powerpoint/2010/main" val="15089572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30</a:t>
            </a:fld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7124240" y="2364224"/>
            <a:ext cx="4229560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9525" algn="ctr"/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Minimum accumulated annual deliveries across all ensemble members and for 5, 10, 15, and 20-year durations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4" y="935659"/>
            <a:ext cx="6612649" cy="56658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5180" y="5679375"/>
            <a:ext cx="6359060" cy="1042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9" y="5845629"/>
            <a:ext cx="6410526" cy="2873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05434E-A154-2557-434B-74133E6442DE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Results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Conclusions</a:t>
            </a:r>
          </a:p>
        </p:txBody>
      </p:sp>
    </p:spTree>
    <p:extLst>
      <p:ext uri="{BB962C8B-B14F-4D97-AF65-F5344CB8AC3E}">
        <p14:creationId xmlns:p14="http://schemas.microsoft.com/office/powerpoint/2010/main" val="46209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9"/>
    </mc:Choice>
    <mc:Fallback xmlns="">
      <p:transition spd="slow" advTm="26639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9" y="618696"/>
            <a:ext cx="8092372" cy="54613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25471" y="4288443"/>
            <a:ext cx="1188720" cy="859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073858" y="4386072"/>
            <a:ext cx="633984" cy="432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99589" y="877293"/>
            <a:ext cx="899160" cy="432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94" y="6419603"/>
            <a:ext cx="5129745" cy="2299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309" y="735331"/>
            <a:ext cx="259029" cy="2614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208938" y="3349362"/>
            <a:ext cx="259029" cy="2614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45"/>
          <a:stretch/>
        </p:blipFill>
        <p:spPr>
          <a:xfrm>
            <a:off x="136224" y="1553140"/>
            <a:ext cx="287925" cy="566586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240482" y="850261"/>
            <a:ext cx="899160" cy="432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47621" y="3689607"/>
            <a:ext cx="899160" cy="432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F3D609-C1A8-32B2-7700-C7457F35A988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Results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Conclusions</a:t>
            </a:r>
          </a:p>
        </p:txBody>
      </p:sp>
    </p:spTree>
    <p:extLst>
      <p:ext uri="{BB962C8B-B14F-4D97-AF65-F5344CB8AC3E}">
        <p14:creationId xmlns:p14="http://schemas.microsoft.com/office/powerpoint/2010/main" val="199047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9"/>
    </mc:Choice>
    <mc:Fallback xmlns="">
      <p:transition spd="slow" advTm="26639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9" y="618696"/>
            <a:ext cx="8092372" cy="54613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25471" y="4288443"/>
            <a:ext cx="1188720" cy="859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073858" y="4386072"/>
            <a:ext cx="633984" cy="432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99589" y="877293"/>
            <a:ext cx="899160" cy="432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94" y="6419603"/>
            <a:ext cx="5129745" cy="2299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309" y="735331"/>
            <a:ext cx="259029" cy="2614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208938" y="3349362"/>
            <a:ext cx="259029" cy="2614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45"/>
          <a:stretch/>
        </p:blipFill>
        <p:spPr>
          <a:xfrm>
            <a:off x="136224" y="1553140"/>
            <a:ext cx="287925" cy="566586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240482" y="850261"/>
            <a:ext cx="899160" cy="432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47621" y="3689607"/>
            <a:ext cx="899160" cy="432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99589" y="2334261"/>
            <a:ext cx="758952" cy="512064"/>
          </a:xfrm>
          <a:prstGeom prst="rect">
            <a:avLst/>
          </a:prstGeom>
          <a:noFill/>
          <a:ln w="38100">
            <a:solidFill>
              <a:srgbClr val="59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147333" y="2334353"/>
            <a:ext cx="758952" cy="512064"/>
          </a:xfrm>
          <a:prstGeom prst="rect">
            <a:avLst/>
          </a:prstGeom>
          <a:noFill/>
          <a:ln w="38100">
            <a:solidFill>
              <a:srgbClr val="59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057743" y="5107986"/>
            <a:ext cx="758952" cy="512064"/>
          </a:xfrm>
          <a:prstGeom prst="rect">
            <a:avLst/>
          </a:prstGeom>
          <a:noFill/>
          <a:ln w="38100">
            <a:solidFill>
              <a:srgbClr val="59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6919831" y="3940760"/>
            <a:ext cx="4229560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9525" algn="ctr"/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Over shorter time periods, users experience similar deliveries under modern and </a:t>
            </a:r>
            <a:r>
              <a:rPr lang="en-US" sz="20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megadrought</a:t>
            </a:r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 scenarios.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91E037-E560-3DCD-8319-1AD55C4D2121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Results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Conclusions</a:t>
            </a:r>
          </a:p>
        </p:txBody>
      </p:sp>
    </p:spTree>
    <p:extLst>
      <p:ext uri="{BB962C8B-B14F-4D97-AF65-F5344CB8AC3E}">
        <p14:creationId xmlns:p14="http://schemas.microsoft.com/office/powerpoint/2010/main" val="294352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9"/>
    </mc:Choice>
    <mc:Fallback xmlns="">
      <p:transition spd="slow" advTm="26639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33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9" y="618696"/>
            <a:ext cx="8092372" cy="54613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25471" y="4288443"/>
            <a:ext cx="1188720" cy="859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073858" y="4386072"/>
            <a:ext cx="633984" cy="432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99589" y="877293"/>
            <a:ext cx="899160" cy="432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94" y="6419603"/>
            <a:ext cx="5129745" cy="2299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309" y="735331"/>
            <a:ext cx="259029" cy="2614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208938" y="3349362"/>
            <a:ext cx="259029" cy="2614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45"/>
          <a:stretch/>
        </p:blipFill>
        <p:spPr>
          <a:xfrm>
            <a:off x="136224" y="1553140"/>
            <a:ext cx="287925" cy="566586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240482" y="850261"/>
            <a:ext cx="899160" cy="432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47621" y="3689607"/>
            <a:ext cx="899160" cy="432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6943985" y="3802992"/>
            <a:ext cx="4229560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9525" algn="ctr"/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Under longer durations, </a:t>
            </a:r>
            <a:r>
              <a:rPr lang="en-US" sz="20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megadrought</a:t>
            </a:r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 conditions leads to accumulated deliveries that are </a:t>
            </a:r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16-36%</a:t>
            </a:r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lower</a:t>
            </a:r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 than historical.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445754" y="1447059"/>
            <a:ext cx="1807002" cy="795528"/>
          </a:xfrm>
          <a:prstGeom prst="rect">
            <a:avLst/>
          </a:prstGeom>
          <a:noFill/>
          <a:ln w="38100">
            <a:solidFill>
              <a:srgbClr val="59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393426" y="3754395"/>
            <a:ext cx="1780032" cy="1231392"/>
          </a:xfrm>
          <a:prstGeom prst="rect">
            <a:avLst/>
          </a:prstGeom>
          <a:noFill/>
          <a:ln w="38100">
            <a:solidFill>
              <a:srgbClr val="59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688570" y="1112453"/>
            <a:ext cx="1595132" cy="928965"/>
          </a:xfrm>
          <a:prstGeom prst="rect">
            <a:avLst/>
          </a:prstGeom>
          <a:noFill/>
          <a:ln w="38100">
            <a:solidFill>
              <a:srgbClr val="59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7A8BAD-C65B-C8C5-FA19-3DF3A3456ACA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Results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Conclusions</a:t>
            </a:r>
          </a:p>
        </p:txBody>
      </p:sp>
    </p:spTree>
    <p:extLst>
      <p:ext uri="{BB962C8B-B14F-4D97-AF65-F5344CB8AC3E}">
        <p14:creationId xmlns:p14="http://schemas.microsoft.com/office/powerpoint/2010/main" val="242961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9"/>
    </mc:Choice>
    <mc:Fallback xmlns="">
      <p:transition spd="slow" advTm="26639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9" y="618696"/>
            <a:ext cx="8092372" cy="54613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25471" y="4288443"/>
            <a:ext cx="1188720" cy="859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073858" y="4386072"/>
            <a:ext cx="633984" cy="432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99589" y="877293"/>
            <a:ext cx="899160" cy="432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94" y="6419603"/>
            <a:ext cx="5129745" cy="2299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9309" y="735331"/>
            <a:ext cx="259029" cy="2614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208938" y="3349362"/>
            <a:ext cx="259029" cy="2614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45"/>
          <a:stretch/>
        </p:blipFill>
        <p:spPr>
          <a:xfrm>
            <a:off x="136224" y="1553140"/>
            <a:ext cx="287925" cy="566586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240482" y="850261"/>
            <a:ext cx="899160" cy="432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47621" y="3689607"/>
            <a:ext cx="899160" cy="432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6943985" y="3802992"/>
            <a:ext cx="4229560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9525" algn="ctr"/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10-year historical deliveries for SWP and CVP Delta would take </a:t>
            </a:r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20 years to achieve under climate change conditions. </a:t>
            </a:r>
            <a:endParaRPr lang="en-US" sz="20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735550" y="2051278"/>
            <a:ext cx="491030" cy="397764"/>
          </a:xfrm>
          <a:prstGeom prst="rect">
            <a:avLst/>
          </a:prstGeom>
          <a:noFill/>
          <a:ln w="38100">
            <a:solidFill>
              <a:srgbClr val="59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745441" y="2033342"/>
            <a:ext cx="565416" cy="358151"/>
          </a:xfrm>
          <a:prstGeom prst="rect">
            <a:avLst/>
          </a:prstGeom>
          <a:noFill/>
          <a:ln w="38100">
            <a:solidFill>
              <a:srgbClr val="59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1995129" y="2033342"/>
            <a:ext cx="210312" cy="229409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996282" y="1829303"/>
            <a:ext cx="210312" cy="229409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2CA2010-479B-FB08-F3D0-DE0A2AC6398C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Results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Conclusions</a:t>
            </a:r>
          </a:p>
        </p:txBody>
      </p:sp>
    </p:spTree>
    <p:extLst>
      <p:ext uri="{BB962C8B-B14F-4D97-AF65-F5344CB8AC3E}">
        <p14:creationId xmlns:p14="http://schemas.microsoft.com/office/powerpoint/2010/main" val="318234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9"/>
    </mc:Choice>
    <mc:Fallback xmlns="">
      <p:transition spd="slow" advTm="26639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35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90" y="1001848"/>
            <a:ext cx="6922410" cy="5278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Rectangle 8"/>
          <p:cNvSpPr/>
          <p:nvPr/>
        </p:nvSpPr>
        <p:spPr>
          <a:xfrm>
            <a:off x="7707397" y="1830253"/>
            <a:ext cx="31749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Kern Groundwater Bank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466200" y="2470785"/>
            <a:ext cx="3887600" cy="646331"/>
          </a:xfrm>
          <a:prstGeom prst="rect">
            <a:avLst/>
          </a:prstGeom>
          <a:solidFill>
            <a:srgbClr val="F2D1AE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50304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Capacity: 1.5 million acre-feet of water</a:t>
            </a:r>
            <a:endParaRPr lang="en-US" dirty="0">
              <a:solidFill>
                <a:srgbClr val="050304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25248" y="3536403"/>
            <a:ext cx="4622242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50304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Water is stored underground during wet years and recovered during dry years for agricultural, municipal, and industrial uses.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04488" y="6356350"/>
            <a:ext cx="3902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Source: Kern Fan Groundwater Project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BEFACC-D86E-0281-2B51-795A7C200639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Results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Conclusions</a:t>
            </a:r>
          </a:p>
        </p:txBody>
      </p:sp>
    </p:spTree>
    <p:extLst>
      <p:ext uri="{BB962C8B-B14F-4D97-AF65-F5344CB8AC3E}">
        <p14:creationId xmlns:p14="http://schemas.microsoft.com/office/powerpoint/2010/main" val="402766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9"/>
    </mc:Choice>
    <mc:Fallback xmlns="">
      <p:transition spd="slow" advTm="26639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" b="50528"/>
          <a:stretch/>
        </p:blipFill>
        <p:spPr>
          <a:xfrm>
            <a:off x="46181" y="1847152"/>
            <a:ext cx="9890663" cy="3186259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36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6214212" y="1360184"/>
            <a:ext cx="361522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9525" algn="ctr"/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Senior Account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1132910" y="1360184"/>
            <a:ext cx="361522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9525" algn="ctr"/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Junior Account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0B95F9-BB42-8E8B-3447-A0ABED8F9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9"/>
          <a:stretch/>
        </p:blipFill>
        <p:spPr>
          <a:xfrm>
            <a:off x="10114155" y="196937"/>
            <a:ext cx="1512849" cy="53284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296BAE-1C2D-2E59-D978-1BF703F15DBD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Results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Conclusions</a:t>
            </a:r>
          </a:p>
        </p:txBody>
      </p:sp>
    </p:spTree>
    <p:extLst>
      <p:ext uri="{BB962C8B-B14F-4D97-AF65-F5344CB8AC3E}">
        <p14:creationId xmlns:p14="http://schemas.microsoft.com/office/powerpoint/2010/main" val="278691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9"/>
    </mc:Choice>
    <mc:Fallback xmlns="">
      <p:transition spd="slow" advTm="26639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" b="50528"/>
          <a:stretch/>
        </p:blipFill>
        <p:spPr>
          <a:xfrm>
            <a:off x="46181" y="1847152"/>
            <a:ext cx="9890663" cy="3186259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37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6214212" y="1360184"/>
            <a:ext cx="361522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9525" algn="ctr"/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Senior Account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1132910" y="1360184"/>
            <a:ext cx="361522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9525" algn="ctr"/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Junior Account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0B95F9-BB42-8E8B-3447-A0ABED8F9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9"/>
          <a:stretch/>
        </p:blipFill>
        <p:spPr>
          <a:xfrm>
            <a:off x="10114155" y="196937"/>
            <a:ext cx="1512849" cy="53284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91113" y="3885256"/>
            <a:ext cx="942681" cy="41478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03293" y="3857548"/>
            <a:ext cx="1685827" cy="41478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1503293" y="5586656"/>
            <a:ext cx="8944867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9525" algn="ctr"/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Under modern conditions, senior account holder bank balance is robust.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D540BB-0F87-1AFC-7523-B74CC6B0D0AE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Results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Conclusions</a:t>
            </a:r>
          </a:p>
        </p:txBody>
      </p:sp>
    </p:spTree>
    <p:extLst>
      <p:ext uri="{BB962C8B-B14F-4D97-AF65-F5344CB8AC3E}">
        <p14:creationId xmlns:p14="http://schemas.microsoft.com/office/powerpoint/2010/main" val="315910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9"/>
    </mc:Choice>
    <mc:Fallback xmlns="">
      <p:transition spd="slow" advTm="26639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" b="50528"/>
          <a:stretch/>
        </p:blipFill>
        <p:spPr>
          <a:xfrm>
            <a:off x="46181" y="1847152"/>
            <a:ext cx="9890663" cy="3186259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38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6214212" y="1360184"/>
            <a:ext cx="361522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9525" algn="ctr"/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Senior Account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1132910" y="1360184"/>
            <a:ext cx="361522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9525" algn="ctr"/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Junior Account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0B95F9-BB42-8E8B-3447-A0ABED8F9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9"/>
          <a:stretch/>
        </p:blipFill>
        <p:spPr>
          <a:xfrm>
            <a:off x="10114155" y="196937"/>
            <a:ext cx="1512849" cy="53284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1132910" y="5244271"/>
            <a:ext cx="3838464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9525" algn="ctr"/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Experiences higher frequency of depleted storages (</a:t>
            </a:r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16% under </a:t>
            </a:r>
            <a:r>
              <a:rPr lang="en-US" sz="20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megadrought</a:t>
            </a:r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vs. 2% under historical conditions</a:t>
            </a:r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6598797" y="5244271"/>
            <a:ext cx="3046708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9525" algn="ctr"/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Experiences instances of depleted storages (</a:t>
            </a:r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0% under historical conditions</a:t>
            </a:r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9B5F27-EDCA-E24E-E405-14FCC1FCEBF0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Results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Conclusions</a:t>
            </a:r>
          </a:p>
        </p:txBody>
      </p:sp>
    </p:spTree>
    <p:extLst>
      <p:ext uri="{BB962C8B-B14F-4D97-AF65-F5344CB8AC3E}">
        <p14:creationId xmlns:p14="http://schemas.microsoft.com/office/powerpoint/2010/main" val="9267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9"/>
    </mc:Choice>
    <mc:Fallback xmlns="">
      <p:transition spd="slow" advTm="26639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79"/>
          <a:stretch/>
        </p:blipFill>
        <p:spPr>
          <a:xfrm>
            <a:off x="-131130" y="1760294"/>
            <a:ext cx="10058400" cy="3215177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39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6214212" y="1360184"/>
            <a:ext cx="361522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9525" algn="ctr"/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Senior Account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89CA3-3427-17E4-3DD9-5ACA057036F6}"/>
              </a:ext>
            </a:extLst>
          </p:cNvPr>
          <p:cNvSpPr txBox="1"/>
          <p:nvPr/>
        </p:nvSpPr>
        <p:spPr>
          <a:xfrm>
            <a:off x="1132910" y="1360184"/>
            <a:ext cx="361522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9525" algn="ctr"/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Junior Account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0B95F9-BB42-8E8B-3447-A0ABED8F9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9"/>
          <a:stretch/>
        </p:blipFill>
        <p:spPr>
          <a:xfrm>
            <a:off x="10114155" y="196937"/>
            <a:ext cx="1512849" cy="5328415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057031" y="5379652"/>
            <a:ext cx="7705806" cy="11592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The probability of groundwater bank balance reaching zero increases by </a:t>
            </a:r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50% for the junior user</a:t>
            </a:r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 and </a:t>
            </a:r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120% for the senior user.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6FFD21-0AFC-DA3F-539D-F4615EB24E22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Results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Conclusions</a:t>
            </a:r>
          </a:p>
        </p:txBody>
      </p:sp>
    </p:spTree>
    <p:extLst>
      <p:ext uri="{BB962C8B-B14F-4D97-AF65-F5344CB8AC3E}">
        <p14:creationId xmlns:p14="http://schemas.microsoft.com/office/powerpoint/2010/main" val="321150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9"/>
    </mc:Choice>
    <mc:Fallback xmlns="">
      <p:transition spd="slow" advTm="2663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A3D6-5E15-46F7-86C9-F713C81DA68A}" type="slidenum">
              <a:rPr lang="en-US" smtClean="0"/>
              <a:t>4</a:t>
            </a:fld>
            <a:endParaRPr lang="en-US"/>
          </a:p>
        </p:txBody>
      </p:sp>
      <p:sp>
        <p:nvSpPr>
          <p:cNvPr id="81" name="Title 154"/>
          <p:cNvSpPr txBox="1">
            <a:spLocks/>
          </p:cNvSpPr>
          <p:nvPr/>
        </p:nvSpPr>
        <p:spPr>
          <a:xfrm>
            <a:off x="962025" y="5508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California’s cycles of flood and drought are intensifying under climate change, but impacts are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hard to predict. 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C6C55928-ED3C-A47A-7E3A-5D2A80AA8175}"/>
              </a:ext>
            </a:extLst>
          </p:cNvPr>
          <p:cNvSpPr/>
          <p:nvPr/>
        </p:nvSpPr>
        <p:spPr>
          <a:xfrm>
            <a:off x="354883" y="1906741"/>
            <a:ext cx="822960" cy="82296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A6192E"/>
              </a:solidFill>
            </a:endParaRPr>
          </a:p>
        </p:txBody>
      </p:sp>
      <p:sp>
        <p:nvSpPr>
          <p:cNvPr id="84" name="TextBox 17">
            <a:extLst>
              <a:ext uri="{FF2B5EF4-FFF2-40B4-BE49-F238E27FC236}">
                <a16:creationId xmlns:a16="http://schemas.microsoft.com/office/drawing/2014/main" id="{21609B67-1804-050F-B495-F5E88224E071}"/>
              </a:ext>
            </a:extLst>
          </p:cNvPr>
          <p:cNvSpPr txBox="1"/>
          <p:nvPr/>
        </p:nvSpPr>
        <p:spPr>
          <a:xfrm>
            <a:off x="620313" y="1964278"/>
            <a:ext cx="29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  <a:t>1</a:t>
            </a:r>
            <a:endParaRPr lang="en-US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5" name="Title 154"/>
          <p:cNvSpPr txBox="1">
            <a:spLocks/>
          </p:cNvSpPr>
          <p:nvPr/>
        </p:nvSpPr>
        <p:spPr>
          <a:xfrm>
            <a:off x="1266825" y="16554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Extremes result from co-evolution of climate change with natural variability.</a:t>
            </a:r>
            <a:endParaRPr lang="en-US" sz="24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86A92E-B966-F054-F105-40C30EC941F3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Results | Conclusions</a:t>
            </a:r>
          </a:p>
        </p:txBody>
      </p:sp>
    </p:spTree>
    <p:extLst>
      <p:ext uri="{BB962C8B-B14F-4D97-AF65-F5344CB8AC3E}">
        <p14:creationId xmlns:p14="http://schemas.microsoft.com/office/powerpoint/2010/main" val="10687678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Key Findings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40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6C55928-ED3C-A47A-7E3A-5D2A80AA8175}"/>
              </a:ext>
            </a:extLst>
          </p:cNvPr>
          <p:cNvSpPr/>
          <p:nvPr/>
        </p:nvSpPr>
        <p:spPr>
          <a:xfrm>
            <a:off x="443275" y="1868999"/>
            <a:ext cx="822960" cy="8229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F5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21609B67-1804-050F-B495-F5E88224E071}"/>
              </a:ext>
            </a:extLst>
          </p:cNvPr>
          <p:cNvSpPr txBox="1"/>
          <p:nvPr/>
        </p:nvSpPr>
        <p:spPr>
          <a:xfrm>
            <a:off x="708705" y="1926536"/>
            <a:ext cx="2921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0F5449"/>
                </a:solidFill>
              </a:rPr>
              <a:t>1</a:t>
            </a:r>
            <a:endParaRPr lang="en-US" sz="2800" b="1" dirty="0">
              <a:solidFill>
                <a:srgbClr val="0F544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7275" y="1772647"/>
            <a:ext cx="10016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The Late Renaissance </a:t>
            </a:r>
            <a:r>
              <a:rPr lang="en-US" sz="20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Megadrought</a:t>
            </a:r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 is characterized by extended dry conditions that lead to </a:t>
            </a:r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increased frequency of critically low reservoir levels</a:t>
            </a:r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, multi-year periods of </a:t>
            </a:r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below normal deliveries </a:t>
            </a:r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(including to senior rights holders), and </a:t>
            </a:r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depleted groundwater resources</a:t>
            </a:r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327DA8-B561-A2CF-B03E-368CDEB7B89D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Results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75978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9"/>
    </mc:Choice>
    <mc:Fallback xmlns="">
      <p:transition spd="slow" advTm="26639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Key Findings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41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6C55928-ED3C-A47A-7E3A-5D2A80AA8175}"/>
              </a:ext>
            </a:extLst>
          </p:cNvPr>
          <p:cNvSpPr/>
          <p:nvPr/>
        </p:nvSpPr>
        <p:spPr>
          <a:xfrm>
            <a:off x="443275" y="1868999"/>
            <a:ext cx="822960" cy="8229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F5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21609B67-1804-050F-B495-F5E88224E071}"/>
              </a:ext>
            </a:extLst>
          </p:cNvPr>
          <p:cNvSpPr txBox="1"/>
          <p:nvPr/>
        </p:nvSpPr>
        <p:spPr>
          <a:xfrm>
            <a:off x="708705" y="1926536"/>
            <a:ext cx="2921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0F5449"/>
                </a:solidFill>
              </a:rPr>
              <a:t>1</a:t>
            </a:r>
            <a:endParaRPr lang="en-US" sz="2800" b="1" dirty="0">
              <a:solidFill>
                <a:srgbClr val="0F544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7275" y="1772647"/>
            <a:ext cx="10016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The Late Renaissance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Megadrought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is characterized by extended dry conditions that lead to increased frequency of critically low reservoir levels, multi-year periods of below normal deliveries (including to senior rights holders), and depleted groundwater resources.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C55928-ED3C-A47A-7E3A-5D2A80AA8175}"/>
              </a:ext>
            </a:extLst>
          </p:cNvPr>
          <p:cNvSpPr/>
          <p:nvPr/>
        </p:nvSpPr>
        <p:spPr>
          <a:xfrm>
            <a:off x="443275" y="3370749"/>
            <a:ext cx="822960" cy="8229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F5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21609B67-1804-050F-B495-F5E88224E071}"/>
              </a:ext>
            </a:extLst>
          </p:cNvPr>
          <p:cNvSpPr txBox="1"/>
          <p:nvPr/>
        </p:nvSpPr>
        <p:spPr>
          <a:xfrm>
            <a:off x="708705" y="3428286"/>
            <a:ext cx="2921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0F5449"/>
                </a:solidFill>
              </a:rPr>
              <a:t>2</a:t>
            </a:r>
            <a:endParaRPr lang="en-US" sz="2800" b="1" dirty="0">
              <a:solidFill>
                <a:srgbClr val="0F544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7274" y="3582174"/>
            <a:ext cx="10016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Vulnerabilities become </a:t>
            </a:r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more severe and frequent under plausible climate changes.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EF70EE-899E-6D15-B7D7-F6C9F60D80D5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Results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60003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9"/>
    </mc:Choice>
    <mc:Fallback xmlns="">
      <p:transition spd="slow" advTm="26639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Key Findings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EF74441-9BBD-F092-6764-3D55654D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42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6C55928-ED3C-A47A-7E3A-5D2A80AA8175}"/>
              </a:ext>
            </a:extLst>
          </p:cNvPr>
          <p:cNvSpPr/>
          <p:nvPr/>
        </p:nvSpPr>
        <p:spPr>
          <a:xfrm>
            <a:off x="443275" y="1868999"/>
            <a:ext cx="822960" cy="8229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F5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21609B67-1804-050F-B495-F5E88224E071}"/>
              </a:ext>
            </a:extLst>
          </p:cNvPr>
          <p:cNvSpPr txBox="1"/>
          <p:nvPr/>
        </p:nvSpPr>
        <p:spPr>
          <a:xfrm>
            <a:off x="708705" y="1926536"/>
            <a:ext cx="2921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0F5449"/>
                </a:solidFill>
              </a:rPr>
              <a:t>1</a:t>
            </a:r>
            <a:endParaRPr lang="en-US" sz="2800" b="1" dirty="0">
              <a:solidFill>
                <a:srgbClr val="0F544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7275" y="1772647"/>
            <a:ext cx="10016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The Late Renaissance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Megadrought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is characterized by extended dry conditions that lead to increased frequency of critically low reservoir levels, multi-year periods of below normal deliveries (including to senior rights holders), and depleted groundwater resources.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C55928-ED3C-A47A-7E3A-5D2A80AA8175}"/>
              </a:ext>
            </a:extLst>
          </p:cNvPr>
          <p:cNvSpPr/>
          <p:nvPr/>
        </p:nvSpPr>
        <p:spPr>
          <a:xfrm>
            <a:off x="443275" y="3370749"/>
            <a:ext cx="822960" cy="8229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F5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21609B67-1804-050F-B495-F5E88224E071}"/>
              </a:ext>
            </a:extLst>
          </p:cNvPr>
          <p:cNvSpPr txBox="1"/>
          <p:nvPr/>
        </p:nvSpPr>
        <p:spPr>
          <a:xfrm>
            <a:off x="708705" y="3428286"/>
            <a:ext cx="2921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0F5449"/>
                </a:solidFill>
              </a:rPr>
              <a:t>2</a:t>
            </a:r>
            <a:endParaRPr lang="en-US" sz="2800" b="1" dirty="0">
              <a:solidFill>
                <a:srgbClr val="0F544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7274" y="3582174"/>
            <a:ext cx="10016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Vulnerabilities become more severe under plausible climate changes.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6C55928-ED3C-A47A-7E3A-5D2A80AA8175}"/>
              </a:ext>
            </a:extLst>
          </p:cNvPr>
          <p:cNvSpPr/>
          <p:nvPr/>
        </p:nvSpPr>
        <p:spPr>
          <a:xfrm>
            <a:off x="443275" y="4646305"/>
            <a:ext cx="822960" cy="8229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F5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21609B67-1804-050F-B495-F5E88224E071}"/>
              </a:ext>
            </a:extLst>
          </p:cNvPr>
          <p:cNvSpPr txBox="1"/>
          <p:nvPr/>
        </p:nvSpPr>
        <p:spPr>
          <a:xfrm>
            <a:off x="708705" y="4703842"/>
            <a:ext cx="2921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0F5449"/>
                </a:solidFill>
              </a:rPr>
              <a:t>3</a:t>
            </a:r>
            <a:endParaRPr lang="en-US" sz="2800" b="1" dirty="0">
              <a:solidFill>
                <a:srgbClr val="0F544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37273" y="4698524"/>
            <a:ext cx="10016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eelawadee" panose="020B0502040204020203" pitchFamily="34" charset="-34"/>
                <a:cs typeface="Leelawadee" panose="020B0502040204020203" pitchFamily="34" charset="-34"/>
              </a:rPr>
              <a:t>The risk faced by stakeholders is </a:t>
            </a:r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highly dependent on their water rights, sources of water, and access to groundwater banking.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9AD54A-FF21-8E98-A15E-9AC715E2A020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Results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40318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9"/>
    </mc:Choice>
    <mc:Fallback xmlns="">
      <p:transition spd="slow" advTm="26639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3913"/>
            <a:ext cx="12192000" cy="641985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4E06BB7-330F-294B-BE26-B996B98426A1}"/>
              </a:ext>
            </a:extLst>
          </p:cNvPr>
          <p:cNvSpPr txBox="1"/>
          <p:nvPr/>
        </p:nvSpPr>
        <p:spPr>
          <a:xfrm>
            <a:off x="0" y="2448432"/>
            <a:ext cx="10561319" cy="461665"/>
          </a:xfrm>
          <a:prstGeom prst="rect">
            <a:avLst/>
          </a:prstGeom>
          <a:solidFill>
            <a:srgbClr val="B2720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1705991"/>
            <a:r>
              <a:rPr lang="en-US" sz="2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Thank you! Questions? </a:t>
            </a:r>
          </a:p>
        </p:txBody>
      </p:sp>
      <p:pic>
        <p:nvPicPr>
          <p:cNvPr id="27" name="Graphic 17">
            <a:extLst>
              <a:ext uri="{FF2B5EF4-FFF2-40B4-BE49-F238E27FC236}">
                <a16:creationId xmlns:a16="http://schemas.microsoft.com/office/drawing/2014/main" id="{1677BDFC-0C14-EF7E-9299-E75D606D4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78342" y="1638930"/>
            <a:ext cx="1713658" cy="171365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0" y="4801354"/>
            <a:ext cx="9368286" cy="1642462"/>
          </a:xfrm>
          <a:prstGeom prst="rect">
            <a:avLst/>
          </a:prstGeom>
          <a:solidFill>
            <a:schemeClr val="dk1">
              <a:alpha val="5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123">
            <a:extLst>
              <a:ext uri="{FF2B5EF4-FFF2-40B4-BE49-F238E27FC236}">
                <a16:creationId xmlns:a16="http://schemas.microsoft.com/office/drawing/2014/main" id="{72961498-81D9-423D-AB3B-4C584F3E4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20" y="4854676"/>
            <a:ext cx="8049009" cy="15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70688" tIns="85344" rIns="170688" bIns="85344">
            <a:spAutoFit/>
          </a:bodyPr>
          <a:lstStyle/>
          <a:p>
            <a:pPr defTabSz="1705991">
              <a:spcAft>
                <a:spcPts val="400"/>
              </a:spcAft>
            </a:pPr>
            <a:r>
              <a:rPr lang="en-US" b="1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This research was sponsored by the US Department of Energy’s Office of Science as a part of the research in </a:t>
            </a:r>
            <a:r>
              <a:rPr lang="en-US" b="1" dirty="0" err="1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MultiSector</a:t>
            </a:r>
            <a:r>
              <a:rPr lang="en-US" b="1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 Dynamics within the Earth and Environmental System Modeling program. The funding is part of the Integrated Multisector, Multiscale Modeling (IM3) Scientific Focus Area associated with Grant Number DE-AC0576RL01830.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40974-7504-9AFC-5E9D-68A6D3B0C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43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2911257"/>
            <a:ext cx="10561319" cy="47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-18629" y="6616104"/>
            <a:ext cx="5273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Corbel Light" panose="020B0303020204020204" pitchFamily="34" charset="0"/>
              </a:rPr>
              <a:t> Lake Oroville, May 2021 (source: Noah Berger / AP photo)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657453-3C75-AD7B-7BF9-887940D0D7EA}"/>
              </a:ext>
            </a:extLst>
          </p:cNvPr>
          <p:cNvSpPr txBox="1"/>
          <p:nvPr/>
        </p:nvSpPr>
        <p:spPr>
          <a:xfrm>
            <a:off x="59821" y="92830"/>
            <a:ext cx="7962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705991">
              <a:spcAft>
                <a:spcPts val="400"/>
              </a:spcAft>
            </a:pPr>
            <a:r>
              <a:rPr lang="en-US" sz="1600" i="1" dirty="0">
                <a:solidFill>
                  <a:schemeClr val="bg1"/>
                </a:solidFill>
                <a:latin typeface="Corbel Light" panose="020B0303020204020204" pitchFamily="34" charset="0"/>
                <a:ea typeface="CMU Bright" panose="02000603000000000000" pitchFamily="2" charset="0"/>
                <a:cs typeface="CMU Bright" panose="02000603000000000000" pitchFamily="2" charset="0"/>
              </a:rPr>
              <a:t>H51I - Water and Society: Water Resources Management and Policy in a Changing World (AGU 2024)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254768-A120-303A-8D5B-6E6540CDB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2300" y="5043220"/>
            <a:ext cx="956599" cy="7174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40A293-3171-9964-8C85-00852D31ECE4}"/>
              </a:ext>
            </a:extLst>
          </p:cNvPr>
          <p:cNvSpPr/>
          <p:nvPr/>
        </p:nvSpPr>
        <p:spPr>
          <a:xfrm>
            <a:off x="59820" y="3567151"/>
            <a:ext cx="9368286" cy="800921"/>
          </a:xfrm>
          <a:prstGeom prst="rect">
            <a:avLst/>
          </a:prstGeom>
          <a:solidFill>
            <a:schemeClr val="dk1">
              <a:alpha val="5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solidFill>
                  <a:schemeClr val="bg1">
                    <a:lumMod val="95000"/>
                  </a:schemeClr>
                </a:solidFill>
                <a:latin typeface="Corbel Light" panose="020B0303020204020204" pitchFamily="34" charset="0"/>
              </a:rPr>
              <a:t>Preprint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Corbel Light" panose="020B0303020204020204" pitchFamily="34" charset="0"/>
              </a:rPr>
              <a:t>: </a:t>
            </a:r>
            <a:r>
              <a:rPr lang="en-US" b="0" i="0" dirty="0">
                <a:solidFill>
                  <a:schemeClr val="bg1">
                    <a:lumMod val="95000"/>
                  </a:schemeClr>
                </a:solidFill>
                <a:effectLst/>
                <a:latin typeface="Corbel Light" panose="020B0303020204020204" pitchFamily="34" charset="0"/>
              </a:rPr>
              <a:t>Rohini S Gupta, Scott </a:t>
            </a:r>
            <a:r>
              <a:rPr lang="en-US" b="0" i="0" dirty="0" err="1">
                <a:solidFill>
                  <a:schemeClr val="bg1">
                    <a:lumMod val="95000"/>
                  </a:schemeClr>
                </a:solidFill>
                <a:effectLst/>
                <a:latin typeface="Corbel Light" panose="020B0303020204020204" pitchFamily="34" charset="0"/>
              </a:rPr>
              <a:t>Steinschneider</a:t>
            </a:r>
            <a:r>
              <a:rPr lang="en-US" b="0" i="0" dirty="0">
                <a:solidFill>
                  <a:schemeClr val="bg1">
                    <a:lumMod val="95000"/>
                  </a:schemeClr>
                </a:solidFill>
                <a:effectLst/>
                <a:latin typeface="Corbel Light" panose="020B0303020204020204" pitchFamily="34" charset="0"/>
              </a:rPr>
              <a:t>, Patrick M. Reed. Exploring Vulnerabilities in the California Water System under the Late Renaissance Megadrought and Climate Change. </a:t>
            </a:r>
            <a:r>
              <a:rPr lang="en-US" b="0" i="1" dirty="0">
                <a:solidFill>
                  <a:schemeClr val="bg1">
                    <a:lumMod val="95000"/>
                  </a:schemeClr>
                </a:solidFill>
                <a:effectLst/>
                <a:latin typeface="Corbel Light" panose="020B0303020204020204" pitchFamily="34" charset="0"/>
              </a:rPr>
              <a:t>ESS Open Archive .</a:t>
            </a:r>
            <a:r>
              <a:rPr lang="en-US" b="0" i="0" dirty="0">
                <a:solidFill>
                  <a:schemeClr val="bg1">
                    <a:lumMod val="95000"/>
                  </a:schemeClr>
                </a:solidFill>
                <a:effectLst/>
                <a:latin typeface="Corbel Light" panose="020B0303020204020204" pitchFamily="34" charset="0"/>
              </a:rPr>
              <a:t> October 15, 2024.</a:t>
            </a:r>
            <a:endParaRPr lang="en-US" dirty="0">
              <a:solidFill>
                <a:schemeClr val="bg1">
                  <a:lumMod val="95000"/>
                </a:schemeClr>
              </a:solidFill>
              <a:latin typeface="Corbel Light" panose="020B0303020204020204" pitchFamily="34" charset="0"/>
            </a:endParaRPr>
          </a:p>
        </p:txBody>
      </p:sp>
      <p:pic>
        <p:nvPicPr>
          <p:cNvPr id="9" name="Drawing 1">
            <a:extLst>
              <a:ext uri="{FF2B5EF4-FFF2-40B4-BE49-F238E27FC236}">
                <a16:creationId xmlns:a16="http://schemas.microsoft.com/office/drawing/2014/main" id="{86FE6269-FB76-B711-CD95-8DB8F8029B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7926" y="3213193"/>
            <a:ext cx="1416590" cy="141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71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EB370-2D3E-1405-2228-5E67F2E81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30E015B-35A6-8931-898C-09408EB61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E95C-D841-4760-840B-D8DED5D8F201}" type="slidenum">
              <a:rPr lang="en-US" smtClean="0"/>
              <a:t>44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7D67A9-4D09-FA6F-F2CA-A5E16C940D39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</a:t>
            </a:r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Results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Conclusions</a:t>
            </a:r>
          </a:p>
        </p:txBody>
      </p:sp>
      <p:pic>
        <p:nvPicPr>
          <p:cNvPr id="7" name="Picture 6" descr="A group of graphs showing different sizes and colors&#10;&#10;Description automatically generated">
            <a:extLst>
              <a:ext uri="{FF2B5EF4-FFF2-40B4-BE49-F238E27FC236}">
                <a16:creationId xmlns:a16="http://schemas.microsoft.com/office/drawing/2014/main" id="{6C6D65D9-8A7D-BD3E-77D2-DFC5FD131E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65" b="50462"/>
          <a:stretch/>
        </p:blipFill>
        <p:spPr>
          <a:xfrm>
            <a:off x="826513" y="2048540"/>
            <a:ext cx="8561595" cy="2965893"/>
          </a:xfrm>
          <a:prstGeom prst="rect">
            <a:avLst/>
          </a:prstGeom>
        </p:spPr>
      </p:pic>
      <p:pic>
        <p:nvPicPr>
          <p:cNvPr id="9" name="Picture 8" descr="A group of graphs showing different sizes and colors&#10;&#10;Description automatically generated">
            <a:extLst>
              <a:ext uri="{FF2B5EF4-FFF2-40B4-BE49-F238E27FC236}">
                <a16:creationId xmlns:a16="http://schemas.microsoft.com/office/drawing/2014/main" id="{09958AF6-70E9-7B20-3C55-F30B86A346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0" t="38930" b="45021"/>
          <a:stretch/>
        </p:blipFill>
        <p:spPr>
          <a:xfrm>
            <a:off x="9656978" y="2980926"/>
            <a:ext cx="980465" cy="85832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303FDC9-311D-7AB1-D5BF-052E5B5DC915}"/>
              </a:ext>
            </a:extLst>
          </p:cNvPr>
          <p:cNvSpPr txBox="1">
            <a:spLocks/>
          </p:cNvSpPr>
          <p:nvPr/>
        </p:nvSpPr>
        <p:spPr>
          <a:xfrm>
            <a:off x="0" y="706623"/>
            <a:ext cx="5755441" cy="673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atin typeface="Leelawadee" panose="020B0502040204020203" pitchFamily="34" charset="-34"/>
                <a:cs typeface="Leelawadee" panose="020B0502040204020203" pitchFamily="34" charset="-34"/>
              </a:rPr>
              <a:t>Average inflows decline faster at Oroville than Shasta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923359-DEE6-BF0B-471A-A25E5352EDE4}"/>
              </a:ext>
            </a:extLst>
          </p:cNvPr>
          <p:cNvSpPr txBox="1"/>
          <p:nvPr/>
        </p:nvSpPr>
        <p:spPr>
          <a:xfrm>
            <a:off x="1248673" y="5429516"/>
            <a:ext cx="92151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Difference is due to regression-based representations of seasonally varying upstream activities used to convert FNF to capture current management impacts on reservoir inflows</a:t>
            </a:r>
          </a:p>
        </p:txBody>
      </p:sp>
    </p:spTree>
    <p:extLst>
      <p:ext uri="{BB962C8B-B14F-4D97-AF65-F5344CB8AC3E}">
        <p14:creationId xmlns:p14="http://schemas.microsoft.com/office/powerpoint/2010/main" val="29489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9"/>
    </mc:Choice>
    <mc:Fallback xmlns="">
      <p:transition spd="slow" advTm="2663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A3D6-5E15-46F7-86C9-F713C81DA68A}" type="slidenum">
              <a:rPr lang="en-US" smtClean="0"/>
              <a:t>5</a:t>
            </a:fld>
            <a:endParaRPr lang="en-US" dirty="0"/>
          </a:p>
        </p:txBody>
      </p:sp>
      <p:sp>
        <p:nvSpPr>
          <p:cNvPr id="81" name="Title 154"/>
          <p:cNvSpPr txBox="1">
            <a:spLocks/>
          </p:cNvSpPr>
          <p:nvPr/>
        </p:nvSpPr>
        <p:spPr>
          <a:xfrm>
            <a:off x="962025" y="5508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California’s cycles of flood and drought are intensifying under climate change, but impacts are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hard to predict.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6C55928-ED3C-A47A-7E3A-5D2A80AA8175}"/>
              </a:ext>
            </a:extLst>
          </p:cNvPr>
          <p:cNvSpPr/>
          <p:nvPr/>
        </p:nvSpPr>
        <p:spPr>
          <a:xfrm>
            <a:off x="354883" y="1906741"/>
            <a:ext cx="822960" cy="82296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A6192E"/>
              </a:solidFill>
            </a:endParaRPr>
          </a:p>
        </p:txBody>
      </p:sp>
      <p:sp>
        <p:nvSpPr>
          <p:cNvPr id="10" name="Title 154"/>
          <p:cNvSpPr txBox="1">
            <a:spLocks/>
          </p:cNvSpPr>
          <p:nvPr/>
        </p:nvSpPr>
        <p:spPr>
          <a:xfrm>
            <a:off x="1266825" y="16554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Extremes result from co-evolution of climate change with natural variability.</a:t>
            </a:r>
            <a:endParaRPr lang="en-US" sz="24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21609B67-1804-050F-B495-F5E88224E071}"/>
              </a:ext>
            </a:extLst>
          </p:cNvPr>
          <p:cNvSpPr txBox="1"/>
          <p:nvPr/>
        </p:nvSpPr>
        <p:spPr>
          <a:xfrm>
            <a:off x="620313" y="1964278"/>
            <a:ext cx="29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  <a:t>1</a:t>
            </a:r>
            <a:endParaRPr lang="en-US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161" y="3519341"/>
            <a:ext cx="4297846" cy="31769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98060" y="2979530"/>
            <a:ext cx="1003621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kern="0" dirty="0">
                <a:latin typeface="Leelawadee" panose="020B0502040204020203" pitchFamily="34" charset="-34"/>
                <a:ea typeface="Aptos"/>
                <a:cs typeface="Leelawadee" panose="020B0502040204020203" pitchFamily="34" charset="-34"/>
              </a:rPr>
              <a:t>California has experienced </a:t>
            </a:r>
            <a:r>
              <a:rPr lang="en-US" kern="0" dirty="0" err="1">
                <a:latin typeface="Leelawadee" panose="020B0502040204020203" pitchFamily="34" charset="-34"/>
                <a:ea typeface="Aptos"/>
                <a:cs typeface="Leelawadee" panose="020B0502040204020203" pitchFamily="34" charset="-34"/>
              </a:rPr>
              <a:t>megadroughts</a:t>
            </a:r>
            <a:r>
              <a:rPr lang="en-US" kern="0" dirty="0">
                <a:latin typeface="Leelawadee" panose="020B0502040204020203" pitchFamily="34" charset="-34"/>
                <a:ea typeface="Aptos"/>
                <a:cs typeface="Leelawadee" panose="020B0502040204020203" pitchFamily="34" charset="-34"/>
              </a:rPr>
              <a:t> and </a:t>
            </a:r>
            <a:r>
              <a:rPr lang="en-US" kern="0" dirty="0" err="1">
                <a:latin typeface="Leelawadee" panose="020B0502040204020203" pitchFamily="34" charset="-34"/>
                <a:ea typeface="Aptos"/>
                <a:cs typeface="Leelawadee" panose="020B0502040204020203" pitchFamily="34" charset="-34"/>
              </a:rPr>
              <a:t>megaflood</a:t>
            </a:r>
            <a:r>
              <a:rPr lang="en-US" kern="0" dirty="0">
                <a:latin typeface="Leelawadee" panose="020B0502040204020203" pitchFamily="34" charset="-34"/>
                <a:ea typeface="Aptos"/>
                <a:cs typeface="Leelawadee" panose="020B0502040204020203" pitchFamily="34" charset="-34"/>
              </a:rPr>
              <a:t> events in absence of human activity. </a:t>
            </a: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504" y="3728042"/>
            <a:ext cx="3581400" cy="275949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17301" y="3473014"/>
            <a:ext cx="20978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The Great Flood of 1862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8277391" y="6488651"/>
            <a:ext cx="187244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Source: San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Bernadino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Sun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C93DC4-EC0A-503C-AC59-A19B23DE8BD8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Results | Conclusions</a:t>
            </a:r>
          </a:p>
        </p:txBody>
      </p:sp>
    </p:spTree>
    <p:extLst>
      <p:ext uri="{BB962C8B-B14F-4D97-AF65-F5344CB8AC3E}">
        <p14:creationId xmlns:p14="http://schemas.microsoft.com/office/powerpoint/2010/main" val="2788836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A3D6-5E15-46F7-86C9-F713C81DA68A}" type="slidenum">
              <a:rPr lang="en-US" smtClean="0"/>
              <a:t>6</a:t>
            </a:fld>
            <a:endParaRPr lang="en-US"/>
          </a:p>
        </p:txBody>
      </p:sp>
      <p:sp>
        <p:nvSpPr>
          <p:cNvPr id="81" name="Title 154"/>
          <p:cNvSpPr txBox="1">
            <a:spLocks/>
          </p:cNvSpPr>
          <p:nvPr/>
        </p:nvSpPr>
        <p:spPr>
          <a:xfrm>
            <a:off x="962025" y="5508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California’s cycles of flood and drought are intensifying under climate change, but impacts are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hard to predict.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6C55928-ED3C-A47A-7E3A-5D2A80AA8175}"/>
              </a:ext>
            </a:extLst>
          </p:cNvPr>
          <p:cNvSpPr/>
          <p:nvPr/>
        </p:nvSpPr>
        <p:spPr>
          <a:xfrm>
            <a:off x="354883" y="1906741"/>
            <a:ext cx="822960" cy="82296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A6192E"/>
              </a:solidFill>
            </a:endParaRPr>
          </a:p>
        </p:txBody>
      </p:sp>
      <p:sp>
        <p:nvSpPr>
          <p:cNvPr id="10" name="Title 154"/>
          <p:cNvSpPr txBox="1">
            <a:spLocks/>
          </p:cNvSpPr>
          <p:nvPr/>
        </p:nvSpPr>
        <p:spPr>
          <a:xfrm>
            <a:off x="1266825" y="16554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Extremes result from co-evolution of climate change with natural variability.</a:t>
            </a:r>
            <a:endParaRPr lang="en-US" sz="24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21609B67-1804-050F-B495-F5E88224E071}"/>
              </a:ext>
            </a:extLst>
          </p:cNvPr>
          <p:cNvSpPr txBox="1"/>
          <p:nvPr/>
        </p:nvSpPr>
        <p:spPr>
          <a:xfrm>
            <a:off x="620313" y="1964278"/>
            <a:ext cx="29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  <a:t>1</a:t>
            </a:r>
            <a:endParaRPr lang="en-US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80" y="3007642"/>
            <a:ext cx="8211329" cy="29321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273916" y="3622973"/>
            <a:ext cx="2508509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kern="0" dirty="0">
                <a:latin typeface="Leelawadee" panose="020B0502040204020203" pitchFamily="34" charset="-34"/>
                <a:ea typeface="Aptos"/>
                <a:cs typeface="Leelawadee" panose="020B0502040204020203" pitchFamily="34" charset="-34"/>
              </a:rPr>
              <a:t>Extremes can be amplified due to external forcings like human-driven warming.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8DB1FE-D448-C2ED-043D-583A13C6A3F3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Results | Conclusions</a:t>
            </a:r>
          </a:p>
        </p:txBody>
      </p:sp>
    </p:spTree>
    <p:extLst>
      <p:ext uri="{BB962C8B-B14F-4D97-AF65-F5344CB8AC3E}">
        <p14:creationId xmlns:p14="http://schemas.microsoft.com/office/powerpoint/2010/main" val="82601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A3D6-5E15-46F7-86C9-F713C81DA68A}" type="slidenum">
              <a:rPr lang="en-US" smtClean="0"/>
              <a:t>7</a:t>
            </a:fld>
            <a:endParaRPr lang="en-US" dirty="0"/>
          </a:p>
        </p:txBody>
      </p:sp>
      <p:sp>
        <p:nvSpPr>
          <p:cNvPr id="81" name="Title 154"/>
          <p:cNvSpPr txBox="1">
            <a:spLocks/>
          </p:cNvSpPr>
          <p:nvPr/>
        </p:nvSpPr>
        <p:spPr>
          <a:xfrm>
            <a:off x="962025" y="5508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California’s cycles of flood and drought are intensifying under climate change, but impacts are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hard to predict.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C55928-ED3C-A47A-7E3A-5D2A80AA8175}"/>
              </a:ext>
            </a:extLst>
          </p:cNvPr>
          <p:cNvSpPr/>
          <p:nvPr/>
        </p:nvSpPr>
        <p:spPr>
          <a:xfrm>
            <a:off x="354883" y="1906741"/>
            <a:ext cx="822960" cy="82296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A6192E"/>
              </a:solidFill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21609B67-1804-050F-B495-F5E88224E071}"/>
              </a:ext>
            </a:extLst>
          </p:cNvPr>
          <p:cNvSpPr txBox="1"/>
          <p:nvPr/>
        </p:nvSpPr>
        <p:spPr>
          <a:xfrm>
            <a:off x="620313" y="1964278"/>
            <a:ext cx="29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  <a:t>2</a:t>
            </a:r>
            <a:endParaRPr lang="en-US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C423DE5-9AD0-6671-F685-BA094E71D68F}"/>
              </a:ext>
            </a:extLst>
          </p:cNvPr>
          <p:cNvCxnSpPr/>
          <p:nvPr/>
        </p:nvCxnSpPr>
        <p:spPr>
          <a:xfrm>
            <a:off x="3847993" y="4476887"/>
            <a:ext cx="937383" cy="51719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Rounded Rectangle 28">
            <a:extLst>
              <a:ext uri="{FF2B5EF4-FFF2-40B4-BE49-F238E27FC236}">
                <a16:creationId xmlns:a16="http://schemas.microsoft.com/office/drawing/2014/main" id="{D6241A64-DA13-E1C2-1933-B95330AA07CA}"/>
              </a:ext>
            </a:extLst>
          </p:cNvPr>
          <p:cNvSpPr/>
          <p:nvPr/>
        </p:nvSpPr>
        <p:spPr>
          <a:xfrm>
            <a:off x="2356302" y="3986512"/>
            <a:ext cx="1494708" cy="91440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v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CD3B199-62E6-7F25-90CF-7045DB3232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5" t="2977" r="1165" b="13398"/>
          <a:stretch/>
        </p:blipFill>
        <p:spPr>
          <a:xfrm>
            <a:off x="2369828" y="4132877"/>
            <a:ext cx="822747" cy="6880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F9B13F0-79F3-6D99-FC1E-419234150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64"/>
          <a:stretch/>
        </p:blipFill>
        <p:spPr>
          <a:xfrm>
            <a:off x="3065888" y="4147220"/>
            <a:ext cx="784313" cy="652832"/>
          </a:xfrm>
          <a:prstGeom prst="rect">
            <a:avLst/>
          </a:prstGeom>
        </p:spPr>
      </p:pic>
      <p:sp>
        <p:nvSpPr>
          <p:cNvPr id="46" name="TextBox 25">
            <a:extLst>
              <a:ext uri="{FF2B5EF4-FFF2-40B4-BE49-F238E27FC236}">
                <a16:creationId xmlns:a16="http://schemas.microsoft.com/office/drawing/2014/main" id="{22BFA1B6-0638-CA99-6EF2-9CE51B7114E4}"/>
              </a:ext>
            </a:extLst>
          </p:cNvPr>
          <p:cNvSpPr txBox="1"/>
          <p:nvPr/>
        </p:nvSpPr>
        <p:spPr>
          <a:xfrm>
            <a:off x="2302920" y="3262886"/>
            <a:ext cx="1545073" cy="584775"/>
          </a:xfrm>
          <a:prstGeom prst="rect">
            <a:avLst/>
          </a:prstGeom>
          <a:solidFill>
            <a:srgbClr val="C9AF8D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Hydroclimate</a:t>
            </a:r>
            <a:r>
              <a:rPr lang="en-US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br>
              <a:rPr lang="en-US" sz="1600" dirty="0"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Extremes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75A5E30-55E4-2344-ADE4-3C39E9CB10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1" t="37034" b="41425"/>
          <a:stretch/>
        </p:blipFill>
        <p:spPr>
          <a:xfrm>
            <a:off x="4800658" y="4550601"/>
            <a:ext cx="1572199" cy="886968"/>
          </a:xfrm>
          <a:prstGeom prst="rect">
            <a:avLst/>
          </a:prstGeom>
        </p:spPr>
      </p:pic>
      <p:sp>
        <p:nvSpPr>
          <p:cNvPr id="57" name="Title 154">
            <a:extLst>
              <a:ext uri="{FF2B5EF4-FFF2-40B4-BE49-F238E27FC236}">
                <a16:creationId xmlns:a16="http://schemas.microsoft.com/office/drawing/2014/main" id="{4567E9FB-7B7A-1D3D-8FAD-C7F9C9B05080}"/>
              </a:ext>
            </a:extLst>
          </p:cNvPr>
          <p:cNvSpPr txBox="1">
            <a:spLocks/>
          </p:cNvSpPr>
          <p:nvPr/>
        </p:nvSpPr>
        <p:spPr>
          <a:xfrm>
            <a:off x="1266825" y="19114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Vulnerabilities to users are shaped by how extremes will propagate through California’s complex water system. </a:t>
            </a:r>
          </a:p>
          <a:p>
            <a:endParaRPr lang="en-US" sz="24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9F78DB7-5BFF-4AC6-61D1-0DEC68A69E1B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Results | Conclusions</a:t>
            </a:r>
          </a:p>
        </p:txBody>
      </p:sp>
    </p:spTree>
    <p:extLst>
      <p:ext uri="{BB962C8B-B14F-4D97-AF65-F5344CB8AC3E}">
        <p14:creationId xmlns:p14="http://schemas.microsoft.com/office/powerpoint/2010/main" val="923249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79B46-2300-01F2-C54B-F30C1EAD1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07F34D-0742-574C-8BD7-62617454B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A3D6-5E15-46F7-86C9-F713C81DA68A}" type="slidenum">
              <a:rPr lang="en-US" smtClean="0"/>
              <a:t>8</a:t>
            </a:fld>
            <a:endParaRPr lang="en-US" dirty="0"/>
          </a:p>
        </p:txBody>
      </p:sp>
      <p:sp>
        <p:nvSpPr>
          <p:cNvPr id="81" name="Title 154">
            <a:extLst>
              <a:ext uri="{FF2B5EF4-FFF2-40B4-BE49-F238E27FC236}">
                <a16:creationId xmlns:a16="http://schemas.microsoft.com/office/drawing/2014/main" id="{38005F81-50C4-6DE1-6A7E-4D35EDAAA805}"/>
              </a:ext>
            </a:extLst>
          </p:cNvPr>
          <p:cNvSpPr txBox="1">
            <a:spLocks/>
          </p:cNvSpPr>
          <p:nvPr/>
        </p:nvSpPr>
        <p:spPr>
          <a:xfrm>
            <a:off x="962025" y="5508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California’s cycles of flood and drought are intensifying under climate change, but impacts are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hard to predict.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E973276-A2D4-C56D-801D-3CDCB726E7D3}"/>
              </a:ext>
            </a:extLst>
          </p:cNvPr>
          <p:cNvSpPr/>
          <p:nvPr/>
        </p:nvSpPr>
        <p:spPr>
          <a:xfrm>
            <a:off x="354883" y="1906741"/>
            <a:ext cx="822960" cy="82296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A6192E"/>
              </a:solidFill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4A4E8283-D441-7E4F-EE89-020D48E85B16}"/>
              </a:ext>
            </a:extLst>
          </p:cNvPr>
          <p:cNvSpPr txBox="1"/>
          <p:nvPr/>
        </p:nvSpPr>
        <p:spPr>
          <a:xfrm>
            <a:off x="620313" y="1964278"/>
            <a:ext cx="29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  <a:t>2</a:t>
            </a:r>
            <a:endParaRPr lang="en-US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4950E3-32F8-4615-24C0-4DD4306D3547}"/>
              </a:ext>
            </a:extLst>
          </p:cNvPr>
          <p:cNvCxnSpPr/>
          <p:nvPr/>
        </p:nvCxnSpPr>
        <p:spPr>
          <a:xfrm>
            <a:off x="3847993" y="4476887"/>
            <a:ext cx="937383" cy="51719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ounded Rectangle 28">
            <a:extLst>
              <a:ext uri="{FF2B5EF4-FFF2-40B4-BE49-F238E27FC236}">
                <a16:creationId xmlns:a16="http://schemas.microsoft.com/office/drawing/2014/main" id="{37189D0A-2655-4F4D-5419-B0BCC66699B4}"/>
              </a:ext>
            </a:extLst>
          </p:cNvPr>
          <p:cNvSpPr/>
          <p:nvPr/>
        </p:nvSpPr>
        <p:spPr>
          <a:xfrm>
            <a:off x="2356302" y="3986512"/>
            <a:ext cx="1494708" cy="91440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v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E5CCF95-E88E-8D6C-73C6-B48B0AC919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5" t="2977" r="1165" b="13398"/>
          <a:stretch/>
        </p:blipFill>
        <p:spPr>
          <a:xfrm>
            <a:off x="2369828" y="4132877"/>
            <a:ext cx="822747" cy="6880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2DDD4E-2D58-4DD7-B909-2ADD718DA5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64"/>
          <a:stretch/>
        </p:blipFill>
        <p:spPr>
          <a:xfrm>
            <a:off x="3065888" y="4147220"/>
            <a:ext cx="784313" cy="652832"/>
          </a:xfrm>
          <a:prstGeom prst="rect">
            <a:avLst/>
          </a:prstGeom>
        </p:spPr>
      </p:pic>
      <p:sp>
        <p:nvSpPr>
          <p:cNvPr id="25" name="TextBox 25">
            <a:extLst>
              <a:ext uri="{FF2B5EF4-FFF2-40B4-BE49-F238E27FC236}">
                <a16:creationId xmlns:a16="http://schemas.microsoft.com/office/drawing/2014/main" id="{D5D4CEAB-0B2A-7626-378F-62FD7A4FED54}"/>
              </a:ext>
            </a:extLst>
          </p:cNvPr>
          <p:cNvSpPr txBox="1"/>
          <p:nvPr/>
        </p:nvSpPr>
        <p:spPr>
          <a:xfrm>
            <a:off x="2302920" y="3262886"/>
            <a:ext cx="1545073" cy="584775"/>
          </a:xfrm>
          <a:prstGeom prst="rect">
            <a:avLst/>
          </a:prstGeom>
          <a:solidFill>
            <a:srgbClr val="C9AF8D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Hydroclimate</a:t>
            </a:r>
            <a:r>
              <a:rPr lang="en-US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br>
              <a:rPr lang="en-US" sz="1600" dirty="0"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Extremes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E6258B2-4E1D-0FC0-E54D-D1F23A068C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1" t="37034" b="41425"/>
          <a:stretch/>
        </p:blipFill>
        <p:spPr>
          <a:xfrm>
            <a:off x="4800658" y="4550601"/>
            <a:ext cx="1572199" cy="886968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F138CAA1-E6F5-7C96-6E6E-EC24D8F90E78}"/>
              </a:ext>
            </a:extLst>
          </p:cNvPr>
          <p:cNvSpPr txBox="1"/>
          <p:nvPr/>
        </p:nvSpPr>
        <p:spPr>
          <a:xfrm>
            <a:off x="4609473" y="2933534"/>
            <a:ext cx="2973054" cy="338554"/>
          </a:xfrm>
          <a:prstGeom prst="rect">
            <a:avLst/>
          </a:prstGeom>
          <a:solidFill>
            <a:srgbClr val="C9AF8D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Current policy, operating rules</a:t>
            </a:r>
          </a:p>
        </p:txBody>
      </p:sp>
      <p:sp>
        <p:nvSpPr>
          <p:cNvPr id="28" name="Rounded Rectangle 34">
            <a:extLst>
              <a:ext uri="{FF2B5EF4-FFF2-40B4-BE49-F238E27FC236}">
                <a16:creationId xmlns:a16="http://schemas.microsoft.com/office/drawing/2014/main" id="{B3CAABDE-861C-4B1B-3788-C0597553673A}"/>
              </a:ext>
            </a:extLst>
          </p:cNvPr>
          <p:cNvSpPr/>
          <p:nvPr/>
        </p:nvSpPr>
        <p:spPr>
          <a:xfrm>
            <a:off x="5321850" y="3409190"/>
            <a:ext cx="1310238" cy="91440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v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84AEE69-BB13-AAD5-D898-C0078AA671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827" y="3428415"/>
            <a:ext cx="932563" cy="932563"/>
          </a:xfrm>
          <a:prstGeom prst="rect">
            <a:avLst/>
          </a:prstGeom>
        </p:spPr>
      </p:pic>
      <p:sp>
        <p:nvSpPr>
          <p:cNvPr id="30" name="TextBox 26">
            <a:extLst>
              <a:ext uri="{FF2B5EF4-FFF2-40B4-BE49-F238E27FC236}">
                <a16:creationId xmlns:a16="http://schemas.microsoft.com/office/drawing/2014/main" id="{2385FBC7-9339-9AA7-527F-80F5608B6308}"/>
              </a:ext>
            </a:extLst>
          </p:cNvPr>
          <p:cNvSpPr txBox="1"/>
          <p:nvPr/>
        </p:nvSpPr>
        <p:spPr>
          <a:xfrm>
            <a:off x="6971347" y="3911186"/>
            <a:ext cx="2355720" cy="584775"/>
          </a:xfrm>
          <a:prstGeom prst="rect">
            <a:avLst/>
          </a:prstGeom>
          <a:solidFill>
            <a:srgbClr val="C9AF8D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Groundwater/ Reservoir Storage States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4130E4C-C4C6-2109-3A20-654AD49BB7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81"/>
          <a:stretch/>
        </p:blipFill>
        <p:spPr>
          <a:xfrm>
            <a:off x="7202637" y="4698844"/>
            <a:ext cx="759781" cy="6451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C77075F-951F-A850-8BF2-687F77A1D7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84"/>
          <a:stretch/>
        </p:blipFill>
        <p:spPr>
          <a:xfrm>
            <a:off x="7890470" y="4535824"/>
            <a:ext cx="1132237" cy="861819"/>
          </a:xfrm>
          <a:prstGeom prst="rect">
            <a:avLst/>
          </a:prstGeom>
        </p:spPr>
      </p:pic>
      <p:sp>
        <p:nvSpPr>
          <p:cNvPr id="33" name="Rounded Rectangle 39">
            <a:extLst>
              <a:ext uri="{FF2B5EF4-FFF2-40B4-BE49-F238E27FC236}">
                <a16:creationId xmlns:a16="http://schemas.microsoft.com/office/drawing/2014/main" id="{08418F95-234D-552C-824E-841D1159CFF3}"/>
              </a:ext>
            </a:extLst>
          </p:cNvPr>
          <p:cNvSpPr/>
          <p:nvPr/>
        </p:nvSpPr>
        <p:spPr>
          <a:xfrm>
            <a:off x="7107224" y="4589066"/>
            <a:ext cx="1967843" cy="91440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v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FB2BCA-9CEB-F5BB-9C0F-348F911309FB}"/>
              </a:ext>
            </a:extLst>
          </p:cNvPr>
          <p:cNvCxnSpPr>
            <a:endCxn id="33" idx="1"/>
          </p:cNvCxnSpPr>
          <p:nvPr/>
        </p:nvCxnSpPr>
        <p:spPr>
          <a:xfrm>
            <a:off x="6277067" y="5026096"/>
            <a:ext cx="830157" cy="2017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8FC9BA9-6C32-AEDE-9F43-AF07BFFBBD0E}"/>
              </a:ext>
            </a:extLst>
          </p:cNvPr>
          <p:cNvCxnSpPr/>
          <p:nvPr/>
        </p:nvCxnSpPr>
        <p:spPr>
          <a:xfrm flipV="1">
            <a:off x="5735019" y="4320855"/>
            <a:ext cx="241950" cy="402699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itle 154">
            <a:extLst>
              <a:ext uri="{FF2B5EF4-FFF2-40B4-BE49-F238E27FC236}">
                <a16:creationId xmlns:a16="http://schemas.microsoft.com/office/drawing/2014/main" id="{0106446E-225A-BF96-A681-CB7C00F0B6C7}"/>
              </a:ext>
            </a:extLst>
          </p:cNvPr>
          <p:cNvSpPr txBox="1">
            <a:spLocks/>
          </p:cNvSpPr>
          <p:nvPr/>
        </p:nvSpPr>
        <p:spPr>
          <a:xfrm>
            <a:off x="1266825" y="19114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Vulnerabilities to users are shaped by how extremes will propagate through California’s complex water system. </a:t>
            </a:r>
          </a:p>
          <a:p>
            <a:endParaRPr lang="en-US" sz="24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6377C19-6D89-F9CE-92B5-9F5901C3DBF3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Results | Conclusions</a:t>
            </a:r>
          </a:p>
        </p:txBody>
      </p:sp>
    </p:spTree>
    <p:extLst>
      <p:ext uri="{BB962C8B-B14F-4D97-AF65-F5344CB8AC3E}">
        <p14:creationId xmlns:p14="http://schemas.microsoft.com/office/powerpoint/2010/main" val="4066455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D589B-CF4F-2C1A-4E51-CB9E620DD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79FAB4-23AD-7046-1B23-82019C878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A3D6-5E15-46F7-86C9-F713C81DA68A}" type="slidenum">
              <a:rPr lang="en-US" smtClean="0"/>
              <a:t>9</a:t>
            </a:fld>
            <a:endParaRPr lang="en-US" dirty="0"/>
          </a:p>
        </p:txBody>
      </p:sp>
      <p:sp>
        <p:nvSpPr>
          <p:cNvPr id="81" name="Title 154">
            <a:extLst>
              <a:ext uri="{FF2B5EF4-FFF2-40B4-BE49-F238E27FC236}">
                <a16:creationId xmlns:a16="http://schemas.microsoft.com/office/drawing/2014/main" id="{BCC59DB1-B5C4-DE82-AE1A-F5170D792D23}"/>
              </a:ext>
            </a:extLst>
          </p:cNvPr>
          <p:cNvSpPr txBox="1">
            <a:spLocks/>
          </p:cNvSpPr>
          <p:nvPr/>
        </p:nvSpPr>
        <p:spPr>
          <a:xfrm>
            <a:off x="962025" y="5508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California’s cycles of flood and drought are intensifying under climate change, but impacts are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hard to predict.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378CDC8-5527-05E8-3B20-305577354573}"/>
              </a:ext>
            </a:extLst>
          </p:cNvPr>
          <p:cNvSpPr/>
          <p:nvPr/>
        </p:nvSpPr>
        <p:spPr>
          <a:xfrm>
            <a:off x="354883" y="1906741"/>
            <a:ext cx="822960" cy="82296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A6192E"/>
              </a:solidFill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6AC802F1-9EA0-B89C-7DB9-9F9C47BCA52A}"/>
              </a:ext>
            </a:extLst>
          </p:cNvPr>
          <p:cNvSpPr txBox="1"/>
          <p:nvPr/>
        </p:nvSpPr>
        <p:spPr>
          <a:xfrm>
            <a:off x="620313" y="1964278"/>
            <a:ext cx="29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  <a:t>2</a:t>
            </a:r>
            <a:endParaRPr lang="en-US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497694-92FF-7566-3050-1B6405477420}"/>
              </a:ext>
            </a:extLst>
          </p:cNvPr>
          <p:cNvCxnSpPr/>
          <p:nvPr/>
        </p:nvCxnSpPr>
        <p:spPr>
          <a:xfrm>
            <a:off x="3847993" y="4476887"/>
            <a:ext cx="937383" cy="51719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ounded Rectangle 28">
            <a:extLst>
              <a:ext uri="{FF2B5EF4-FFF2-40B4-BE49-F238E27FC236}">
                <a16:creationId xmlns:a16="http://schemas.microsoft.com/office/drawing/2014/main" id="{CFFCFF00-E45D-D3BF-D1BA-FC1349BAF8C7}"/>
              </a:ext>
            </a:extLst>
          </p:cNvPr>
          <p:cNvSpPr/>
          <p:nvPr/>
        </p:nvSpPr>
        <p:spPr>
          <a:xfrm>
            <a:off x="2356302" y="3986512"/>
            <a:ext cx="1494708" cy="91440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v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7E856EF-60F2-E21D-9928-2FEF5C463F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5" t="2977" r="1165" b="13398"/>
          <a:stretch/>
        </p:blipFill>
        <p:spPr>
          <a:xfrm>
            <a:off x="2369828" y="4132877"/>
            <a:ext cx="822747" cy="6880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53A2A18-4752-CF4D-CC35-2425AF006C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64"/>
          <a:stretch/>
        </p:blipFill>
        <p:spPr>
          <a:xfrm>
            <a:off x="3065888" y="4147220"/>
            <a:ext cx="784313" cy="652832"/>
          </a:xfrm>
          <a:prstGeom prst="rect">
            <a:avLst/>
          </a:prstGeom>
        </p:spPr>
      </p:pic>
      <p:sp>
        <p:nvSpPr>
          <p:cNvPr id="25" name="TextBox 25">
            <a:extLst>
              <a:ext uri="{FF2B5EF4-FFF2-40B4-BE49-F238E27FC236}">
                <a16:creationId xmlns:a16="http://schemas.microsoft.com/office/drawing/2014/main" id="{E3631DA2-5B4B-CE83-1C20-B0C2157DC785}"/>
              </a:ext>
            </a:extLst>
          </p:cNvPr>
          <p:cNvSpPr txBox="1"/>
          <p:nvPr/>
        </p:nvSpPr>
        <p:spPr>
          <a:xfrm>
            <a:off x="2302920" y="3262886"/>
            <a:ext cx="1545073" cy="584775"/>
          </a:xfrm>
          <a:prstGeom prst="rect">
            <a:avLst/>
          </a:prstGeom>
          <a:solidFill>
            <a:srgbClr val="C9AF8D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Hydroclimate</a:t>
            </a:r>
            <a:r>
              <a:rPr lang="en-US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br>
              <a:rPr lang="en-US" sz="1600" dirty="0"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Extremes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B8884A6-3D67-4C4B-2F34-59CCEDFF9A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1" t="37034" b="41425"/>
          <a:stretch/>
        </p:blipFill>
        <p:spPr>
          <a:xfrm>
            <a:off x="4800658" y="4550601"/>
            <a:ext cx="1572199" cy="886968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608FBE02-0FB5-2655-8B20-76F309F9AC43}"/>
              </a:ext>
            </a:extLst>
          </p:cNvPr>
          <p:cNvSpPr txBox="1"/>
          <p:nvPr/>
        </p:nvSpPr>
        <p:spPr>
          <a:xfrm>
            <a:off x="4609473" y="2933534"/>
            <a:ext cx="2973054" cy="338554"/>
          </a:xfrm>
          <a:prstGeom prst="rect">
            <a:avLst/>
          </a:prstGeom>
          <a:solidFill>
            <a:srgbClr val="C9AF8D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Current policy, operating rules</a:t>
            </a:r>
          </a:p>
        </p:txBody>
      </p:sp>
      <p:sp>
        <p:nvSpPr>
          <p:cNvPr id="28" name="Rounded Rectangle 34">
            <a:extLst>
              <a:ext uri="{FF2B5EF4-FFF2-40B4-BE49-F238E27FC236}">
                <a16:creationId xmlns:a16="http://schemas.microsoft.com/office/drawing/2014/main" id="{D05641FC-2710-7755-1F57-9DE98001110C}"/>
              </a:ext>
            </a:extLst>
          </p:cNvPr>
          <p:cNvSpPr/>
          <p:nvPr/>
        </p:nvSpPr>
        <p:spPr>
          <a:xfrm>
            <a:off x="5321850" y="3409190"/>
            <a:ext cx="1310238" cy="91440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v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3E81ACD-D6E9-9E32-40C9-387AC77890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827" y="3428415"/>
            <a:ext cx="932563" cy="932563"/>
          </a:xfrm>
          <a:prstGeom prst="rect">
            <a:avLst/>
          </a:prstGeom>
        </p:spPr>
      </p:pic>
      <p:sp>
        <p:nvSpPr>
          <p:cNvPr id="30" name="TextBox 26">
            <a:extLst>
              <a:ext uri="{FF2B5EF4-FFF2-40B4-BE49-F238E27FC236}">
                <a16:creationId xmlns:a16="http://schemas.microsoft.com/office/drawing/2014/main" id="{CE26F60F-0C84-F5AA-D84C-694DDB7CEBAF}"/>
              </a:ext>
            </a:extLst>
          </p:cNvPr>
          <p:cNvSpPr txBox="1"/>
          <p:nvPr/>
        </p:nvSpPr>
        <p:spPr>
          <a:xfrm>
            <a:off x="6971347" y="3911186"/>
            <a:ext cx="2355720" cy="584775"/>
          </a:xfrm>
          <a:prstGeom prst="rect">
            <a:avLst/>
          </a:prstGeom>
          <a:solidFill>
            <a:srgbClr val="C9AF8D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Groundwater/ Reservoir Storage States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08F44A5-30D3-14B4-2B9E-958342468D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81"/>
          <a:stretch/>
        </p:blipFill>
        <p:spPr>
          <a:xfrm>
            <a:off x="7202637" y="4698844"/>
            <a:ext cx="759781" cy="6451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926AA4F-9861-7695-AE20-BCB843864A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84"/>
          <a:stretch/>
        </p:blipFill>
        <p:spPr>
          <a:xfrm>
            <a:off x="7890470" y="4535824"/>
            <a:ext cx="1132237" cy="861819"/>
          </a:xfrm>
          <a:prstGeom prst="rect">
            <a:avLst/>
          </a:prstGeom>
        </p:spPr>
      </p:pic>
      <p:sp>
        <p:nvSpPr>
          <p:cNvPr id="33" name="Rounded Rectangle 39">
            <a:extLst>
              <a:ext uri="{FF2B5EF4-FFF2-40B4-BE49-F238E27FC236}">
                <a16:creationId xmlns:a16="http://schemas.microsoft.com/office/drawing/2014/main" id="{44BBFA21-F207-7ED8-E76A-9EE18EF4A4F7}"/>
              </a:ext>
            </a:extLst>
          </p:cNvPr>
          <p:cNvSpPr/>
          <p:nvPr/>
        </p:nvSpPr>
        <p:spPr>
          <a:xfrm>
            <a:off x="7107224" y="4589066"/>
            <a:ext cx="1967843" cy="91440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v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DC8B88A-9469-4504-FAF3-DF3DE0712FAA}"/>
              </a:ext>
            </a:extLst>
          </p:cNvPr>
          <p:cNvCxnSpPr>
            <a:endCxn id="33" idx="1"/>
          </p:cNvCxnSpPr>
          <p:nvPr/>
        </p:nvCxnSpPr>
        <p:spPr>
          <a:xfrm>
            <a:off x="6277067" y="5026096"/>
            <a:ext cx="830157" cy="2017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D5A3CCF-C7F5-25E1-2D31-C7402C3A4B54}"/>
              </a:ext>
            </a:extLst>
          </p:cNvPr>
          <p:cNvCxnSpPr/>
          <p:nvPr/>
        </p:nvCxnSpPr>
        <p:spPr>
          <a:xfrm flipV="1">
            <a:off x="5735019" y="4320855"/>
            <a:ext cx="241950" cy="402699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ounded Rectangle 27">
            <a:extLst>
              <a:ext uri="{FF2B5EF4-FFF2-40B4-BE49-F238E27FC236}">
                <a16:creationId xmlns:a16="http://schemas.microsoft.com/office/drawing/2014/main" id="{3D9E548F-1892-1CB8-0D00-37DBB4B81C8C}"/>
              </a:ext>
            </a:extLst>
          </p:cNvPr>
          <p:cNvSpPr/>
          <p:nvPr/>
        </p:nvSpPr>
        <p:spPr>
          <a:xfrm>
            <a:off x="4417390" y="5732000"/>
            <a:ext cx="1316726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ounded Rectangle 28">
            <a:extLst>
              <a:ext uri="{FF2B5EF4-FFF2-40B4-BE49-F238E27FC236}">
                <a16:creationId xmlns:a16="http://schemas.microsoft.com/office/drawing/2014/main" id="{222A852D-496F-5715-D0C8-39B971A02153}"/>
              </a:ext>
            </a:extLst>
          </p:cNvPr>
          <p:cNvSpPr/>
          <p:nvPr/>
        </p:nvSpPr>
        <p:spPr>
          <a:xfrm>
            <a:off x="5885911" y="5751836"/>
            <a:ext cx="1316726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35">
            <a:extLst>
              <a:ext uri="{FF2B5EF4-FFF2-40B4-BE49-F238E27FC236}">
                <a16:creationId xmlns:a16="http://schemas.microsoft.com/office/drawing/2014/main" id="{F8E00783-1AB8-D376-E05E-056ADE447517}"/>
              </a:ext>
            </a:extLst>
          </p:cNvPr>
          <p:cNvSpPr txBox="1"/>
          <p:nvPr/>
        </p:nvSpPr>
        <p:spPr>
          <a:xfrm>
            <a:off x="7343193" y="6117155"/>
            <a:ext cx="1415938" cy="338554"/>
          </a:xfrm>
          <a:prstGeom prst="rect">
            <a:avLst/>
          </a:prstGeom>
          <a:solidFill>
            <a:srgbClr val="C9AF8D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Water Rights</a:t>
            </a:r>
          </a:p>
        </p:txBody>
      </p:sp>
      <p:sp>
        <p:nvSpPr>
          <p:cNvPr id="6" name="TextBox 40">
            <a:extLst>
              <a:ext uri="{FF2B5EF4-FFF2-40B4-BE49-F238E27FC236}">
                <a16:creationId xmlns:a16="http://schemas.microsoft.com/office/drawing/2014/main" id="{EA447FC4-78A8-2960-372C-A48FD0333769}"/>
              </a:ext>
            </a:extLst>
          </p:cNvPr>
          <p:cNvSpPr txBox="1"/>
          <p:nvPr/>
        </p:nvSpPr>
        <p:spPr>
          <a:xfrm>
            <a:off x="2688876" y="5913084"/>
            <a:ext cx="1559258" cy="584775"/>
          </a:xfrm>
          <a:prstGeom prst="rect">
            <a:avLst/>
          </a:prstGeom>
          <a:solidFill>
            <a:srgbClr val="C9AF8D">
              <a:alpha val="5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Diversity of Water Sources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6356C5-371D-9A23-F069-EEE6C5658E1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46"/>
          <a:stretch/>
        </p:blipFill>
        <p:spPr>
          <a:xfrm>
            <a:off x="6191892" y="5815976"/>
            <a:ext cx="900115" cy="775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ED6FA4-2031-1E4B-59E6-04E430A9540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25"/>
          <a:stretch/>
        </p:blipFill>
        <p:spPr>
          <a:xfrm>
            <a:off x="4631177" y="5816997"/>
            <a:ext cx="933683" cy="79619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1A3BD2-2812-ADA7-C8DB-C369483BBF8C}"/>
              </a:ext>
            </a:extLst>
          </p:cNvPr>
          <p:cNvCxnSpPr/>
          <p:nvPr/>
        </p:nvCxnSpPr>
        <p:spPr>
          <a:xfrm>
            <a:off x="5700439" y="5521761"/>
            <a:ext cx="33677" cy="17346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itle 154">
            <a:extLst>
              <a:ext uri="{FF2B5EF4-FFF2-40B4-BE49-F238E27FC236}">
                <a16:creationId xmlns:a16="http://schemas.microsoft.com/office/drawing/2014/main" id="{B58BB669-C444-4F3B-B266-12F816485EF7}"/>
              </a:ext>
            </a:extLst>
          </p:cNvPr>
          <p:cNvSpPr txBox="1">
            <a:spLocks/>
          </p:cNvSpPr>
          <p:nvPr/>
        </p:nvSpPr>
        <p:spPr>
          <a:xfrm>
            <a:off x="1266825" y="19114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Leelawadee" panose="020B0502040204020203" pitchFamily="34" charset="-34"/>
                <a:cs typeface="Leelawadee" panose="020B0502040204020203" pitchFamily="34" charset="-34"/>
              </a:rPr>
              <a:t>Vulnerabilities to users are shaped by how extremes will propagate through California’s complex water system. </a:t>
            </a:r>
          </a:p>
          <a:p>
            <a:endParaRPr lang="en-US" sz="24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FF8ADF-C96A-BC7D-0994-74B04CD01BBF}"/>
              </a:ext>
            </a:extLst>
          </p:cNvPr>
          <p:cNvSpPr/>
          <p:nvPr/>
        </p:nvSpPr>
        <p:spPr>
          <a:xfrm>
            <a:off x="0" y="0"/>
            <a:ext cx="12192000" cy="524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Introduction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| Methods | Results | Conclusions</a:t>
            </a:r>
          </a:p>
        </p:txBody>
      </p:sp>
    </p:spTree>
    <p:extLst>
      <p:ext uri="{BB962C8B-B14F-4D97-AF65-F5344CB8AC3E}">
        <p14:creationId xmlns:p14="http://schemas.microsoft.com/office/powerpoint/2010/main" val="2953477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14670</TotalTime>
  <Words>1846</Words>
  <Application>Microsoft Office PowerPoint</Application>
  <PresentationFormat>Widescreen</PresentationFormat>
  <Paragraphs>282</Paragraphs>
  <Slides>44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-apple-system</vt:lpstr>
      <vt:lpstr>Arial</vt:lpstr>
      <vt:lpstr>Calibri</vt:lpstr>
      <vt:lpstr>Calibri Light</vt:lpstr>
      <vt:lpstr>Corbel Light</vt:lpstr>
      <vt:lpstr>Gill Sans MT</vt:lpstr>
      <vt:lpstr>Leelawadee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have a highly resolved simulation model of the CALFEWS system.</vt:lpstr>
      <vt:lpstr>We have a large ensemble of 600-year streamflow traces. </vt:lpstr>
      <vt:lpstr>We isolate out a 30-year section of the Late Renaissance Megadrought (1550-1580 CE). </vt:lpstr>
      <vt:lpstr>We layer plausible climate changes on top of megadrought-conditioned weather.</vt:lpstr>
      <vt:lpstr>Key Questions</vt:lpstr>
      <vt:lpstr>Key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Findings</vt:lpstr>
      <vt:lpstr>Key Findings</vt:lpstr>
      <vt:lpstr>Key Findings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Rohini Gupta</dc:creator>
  <cp:lastModifiedBy>Rohini Gupta</cp:lastModifiedBy>
  <cp:revision>366</cp:revision>
  <dcterms:created xsi:type="dcterms:W3CDTF">2024-06-18T13:48:25Z</dcterms:created>
  <dcterms:modified xsi:type="dcterms:W3CDTF">2024-12-26T17:54:04Z</dcterms:modified>
</cp:coreProperties>
</file>