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437" r:id="rId3"/>
    <p:sldId id="258" r:id="rId4"/>
    <p:sldId id="278" r:id="rId5"/>
    <p:sldId id="282" r:id="rId6"/>
    <p:sldId id="261" r:id="rId7"/>
    <p:sldId id="270" r:id="rId8"/>
    <p:sldId id="438" r:id="rId9"/>
    <p:sldId id="433" r:id="rId10"/>
    <p:sldId id="441" r:id="rId11"/>
    <p:sldId id="442" r:id="rId12"/>
    <p:sldId id="446" r:id="rId13"/>
    <p:sldId id="447" r:id="rId14"/>
    <p:sldId id="445" r:id="rId15"/>
    <p:sldId id="448" r:id="rId16"/>
    <p:sldId id="449" r:id="rId17"/>
    <p:sldId id="443" r:id="rId18"/>
    <p:sldId id="466" r:id="rId19"/>
    <p:sldId id="467" r:id="rId20"/>
    <p:sldId id="452" r:id="rId21"/>
    <p:sldId id="453" r:id="rId22"/>
    <p:sldId id="493" r:id="rId23"/>
    <p:sldId id="492" r:id="rId24"/>
    <p:sldId id="494" r:id="rId25"/>
    <p:sldId id="454" r:id="rId26"/>
    <p:sldId id="455" r:id="rId27"/>
    <p:sldId id="468" r:id="rId28"/>
    <p:sldId id="465" r:id="rId29"/>
    <p:sldId id="456" r:id="rId30"/>
    <p:sldId id="458" r:id="rId31"/>
    <p:sldId id="471" r:id="rId32"/>
    <p:sldId id="487" r:id="rId33"/>
    <p:sldId id="460" r:id="rId34"/>
    <p:sldId id="461" r:id="rId35"/>
    <p:sldId id="462" r:id="rId36"/>
    <p:sldId id="472" r:id="rId37"/>
    <p:sldId id="463" r:id="rId38"/>
    <p:sldId id="476" r:id="rId39"/>
    <p:sldId id="325" r:id="rId40"/>
    <p:sldId id="474" r:id="rId41"/>
    <p:sldId id="477" r:id="rId42"/>
    <p:sldId id="479" r:id="rId43"/>
    <p:sldId id="478" r:id="rId44"/>
    <p:sldId id="480" r:id="rId45"/>
    <p:sldId id="481" r:id="rId46"/>
    <p:sldId id="482" r:id="rId47"/>
    <p:sldId id="488" r:id="rId48"/>
    <p:sldId id="489" r:id="rId49"/>
    <p:sldId id="491" r:id="rId50"/>
    <p:sldId id="483" r:id="rId51"/>
    <p:sldId id="4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45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E189B-1CA8-44D2-8A7D-161BFBC7040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83A62-D37B-456F-8B14-C440941E7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01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1D14-D2ED-4680-B3D8-ACE1368F358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A85CF-DF5E-4B05-9C04-7515DE1AB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85CF-DF5E-4B05-9C04-7515DE1AB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5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85CF-DF5E-4B05-9C04-7515DE1AB8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85CF-DF5E-4B05-9C04-7515DE1AB8E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3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1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4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5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1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4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LDEO Seminar: 9/29/2022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LDEO Seminar: 9/29/2022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4E95C-D841-4760-840B-D8DED5D8F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5280"/>
          <a:stretch/>
        </p:blipFill>
        <p:spPr>
          <a:xfrm>
            <a:off x="0" y="520700"/>
            <a:ext cx="12192000" cy="6337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06BB7-330F-294B-BE26-B996B98426A1}"/>
              </a:ext>
            </a:extLst>
          </p:cNvPr>
          <p:cNvSpPr txBox="1"/>
          <p:nvPr/>
        </p:nvSpPr>
        <p:spPr>
          <a:xfrm>
            <a:off x="0" y="2080261"/>
            <a:ext cx="10561319" cy="830997"/>
          </a:xfrm>
          <a:prstGeom prst="rect">
            <a:avLst/>
          </a:prstGeom>
          <a:solidFill>
            <a:srgbClr val="F1B300"/>
          </a:solidFill>
          <a:ln>
            <a:solidFill>
              <a:srgbClr val="F1B300"/>
            </a:solidFill>
          </a:ln>
        </p:spPr>
        <p:txBody>
          <a:bodyPr wrap="square" rtlCol="0">
            <a:spAutoFit/>
          </a:bodyPr>
          <a:lstStyle/>
          <a:p>
            <a:pPr defTabSz="1705991"/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Process-Rich Scenario Generation Enhances Exploratory Decision Support for Deeply Uncertain Hydroclimatic Extremes</a:t>
            </a:r>
            <a:endParaRPr lang="en-US" sz="3200" b="1" dirty="0">
              <a:solidFill>
                <a:schemeClr val="bg1"/>
              </a:solidFill>
              <a:latin typeface="Leelawadee" panose="020B0502040204020203" pitchFamily="34" charset="-34"/>
              <a:ea typeface="CMU Sans Serif" panose="02000603000000000000" pitchFamily="2" charset="0"/>
              <a:cs typeface="Leelawadee" panose="020B0502040204020203" pitchFamily="34" charset="-34"/>
            </a:endParaRPr>
          </a:p>
        </p:txBody>
      </p:sp>
      <p:pic>
        <p:nvPicPr>
          <p:cNvPr id="27" name="Graphic 17">
            <a:extLst>
              <a:ext uri="{FF2B5EF4-FFF2-40B4-BE49-F238E27FC236}">
                <a16:creationId xmlns:a16="http://schemas.microsoft.com/office/drawing/2014/main" id="{1677BDFC-0C14-EF7E-9299-E75D606D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0553" y="1826488"/>
            <a:ext cx="1713658" cy="17136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1E47EBF-36EB-4379-9461-F0E14AFD2AB0}"/>
              </a:ext>
            </a:extLst>
          </p:cNvPr>
          <p:cNvSpPr txBox="1"/>
          <p:nvPr/>
        </p:nvSpPr>
        <p:spPr>
          <a:xfrm>
            <a:off x="1511153" y="3872595"/>
            <a:ext cx="3276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MU Bright" panose="02000603000000000000"/>
              </a:rPr>
              <a:t>AUTHORS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11153" y="4398134"/>
            <a:ext cx="9896229" cy="1586309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72961498-81D9-423D-AB3B-4C584F3E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879" y="4369584"/>
            <a:ext cx="952892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0688" tIns="85344" rIns="170688" bIns="85344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Rohini S. Gupta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1*</a:t>
            </a: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Scott Steinschneider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Patrick M. Reed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25DC0B-E2B3-4EAA-8587-7BA00C71B009}"/>
              </a:ext>
            </a:extLst>
          </p:cNvPr>
          <p:cNvSpPr/>
          <p:nvPr/>
        </p:nvSpPr>
        <p:spPr>
          <a:xfrm>
            <a:off x="3893350" y="4968408"/>
            <a:ext cx="86909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Civil and Environmental Engineering, Cornell University</a:t>
            </a:r>
          </a:p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Biological and Environmental Engineering, Cornell University</a:t>
            </a:r>
            <a:endParaRPr lang="en-US" sz="1600" b="1" baseline="30000" dirty="0">
              <a:solidFill>
                <a:schemeClr val="bg1"/>
              </a:solidFill>
              <a:latin typeface="Corbel Light" panose="020B0303020204020204" pitchFamily="34" charset="0"/>
              <a:ea typeface="CMU Bright" panose="02000603000000000000" pitchFamily="2" charset="0"/>
              <a:cs typeface="CMU Bright" panose="02000603000000000000" pitchFamily="2" charset="0"/>
            </a:endParaRPr>
          </a:p>
          <a:p>
            <a:pPr defTabSz="1705991">
              <a:lnSpc>
                <a:spcPct val="110000"/>
              </a:lnSpc>
            </a:pPr>
            <a:r>
              <a:rPr lang="en-US" sz="1600" b="1" i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*Presenting author: rg727@cornell.edu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118317"/>
            <a:ext cx="796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orbel Light" panose="020B0303020204020204" pitchFamily="34" charset="0"/>
              </a:rPr>
              <a:t>2022 DMDU Annual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40974-7504-9AFC-5E9D-68A6D3B0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9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Climate changes can exacerbate extremes.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0" y="1690688"/>
            <a:ext cx="4791520" cy="1280643"/>
          </a:xfrm>
          <a:prstGeom prst="rect">
            <a:avLst/>
          </a:prstGeom>
        </p:spPr>
      </p:pic>
      <p:pic>
        <p:nvPicPr>
          <p:cNvPr id="13" name="Picture 12" descr="https://i0.wp.com/weatherwest.com/wp-content/uploads/2022/08/Screen-Shot-2022-08-03-at-10.55.03-AM.png?resize=1024%2C526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2" y="3603660"/>
            <a:ext cx="4776785" cy="2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50" y="1459562"/>
            <a:ext cx="5940305" cy="1599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062" y="3334664"/>
            <a:ext cx="5183738" cy="336770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A16C7-A3B2-251F-0238-21D24F2E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ADC1BB-A233-790A-8833-901B106D6EF1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64555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Motivation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67079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72833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2949" y="3107069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8379" y="3164606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2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96" y="3152539"/>
            <a:ext cx="1001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This volatility is in part driven by natural variability and is being amplified by climate changes.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11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75E74A-AC42-5907-433D-17AFCBDF90BD}"/>
              </a:ext>
            </a:extLst>
          </p:cNvPr>
          <p:cNvSpPr/>
          <p:nvPr/>
        </p:nvSpPr>
        <p:spPr>
          <a:xfrm>
            <a:off x="516855" y="4543341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BD228FE9-F8A6-59CE-D8FC-F364A757DACD}"/>
              </a:ext>
            </a:extLst>
          </p:cNvPr>
          <p:cNvSpPr txBox="1"/>
          <p:nvPr/>
        </p:nvSpPr>
        <p:spPr>
          <a:xfrm>
            <a:off x="782285" y="46008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3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FE56A-0E3A-6452-A446-B8AE9A9AED80}"/>
              </a:ext>
            </a:extLst>
          </p:cNvPr>
          <p:cNvSpPr txBox="1"/>
          <p:nvPr/>
        </p:nvSpPr>
        <p:spPr>
          <a:xfrm>
            <a:off x="1397096" y="4393536"/>
            <a:ext cx="1001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Robust planning and management of water systems in the region requires careful generation of states of the world that can capture both drivers effectively.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B0C765-B625-125D-E943-0BD35E8842C5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69239-8179-0992-76CA-82C70A3F197E}"/>
              </a:ext>
            </a:extLst>
          </p:cNvPr>
          <p:cNvSpPr txBox="1"/>
          <p:nvPr/>
        </p:nvSpPr>
        <p:spPr>
          <a:xfrm>
            <a:off x="1395730" y="1690688"/>
            <a:ext cx="1001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Managing water systems in the Western US is extremely difficult due to extreme interannual volatility that characterizes the region’s hydroclimate.</a:t>
            </a:r>
          </a:p>
        </p:txBody>
      </p:sp>
    </p:spTree>
    <p:extLst>
      <p:ext uri="{BB962C8B-B14F-4D97-AF65-F5344CB8AC3E}">
        <p14:creationId xmlns:p14="http://schemas.microsoft.com/office/powerpoint/2010/main" val="331327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24214"/>
            <a:ext cx="99314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common approach to generating physically plausible future SOWs is by using GCMs </a:t>
            </a:r>
          </a:p>
        </p:txBody>
      </p:sp>
      <p:sp>
        <p:nvSpPr>
          <p:cNvPr id="2" name="Isosceles Triangle 1"/>
          <p:cNvSpPr/>
          <p:nvPr/>
        </p:nvSpPr>
        <p:spPr>
          <a:xfrm rot="10800000">
            <a:off x="6096000" y="1984761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34918" y="2191871"/>
            <a:ext cx="0" cy="3563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0084" y="1984761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Global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0084" y="5526368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9633" y="1540686"/>
            <a:ext cx="133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Top-Down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352" y="2051587"/>
            <a:ext cx="26250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Global Climate Models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Downscale to</a:t>
            </a: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Regional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EAFF2-0FAC-E85D-84C8-8A21532B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12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CC1234E-88E3-4599-D290-185096404147}"/>
              </a:ext>
            </a:extLst>
          </p:cNvPr>
          <p:cNvSpPr/>
          <p:nvPr/>
        </p:nvSpPr>
        <p:spPr>
          <a:xfrm>
            <a:off x="3645794" y="4105491"/>
            <a:ext cx="4964805" cy="3584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Impact and Adaptation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D94242-BEA1-CCE5-41C2-14AAC43AD3C1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38058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6982" y="674945"/>
            <a:ext cx="10515600" cy="68622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Gap: GCMs do not represent regional dynamics well. 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5018465" y="2251707"/>
            <a:ext cx="532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7C8E2-26DC-3648-A6C4-F84510D0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43" y="1738778"/>
            <a:ext cx="4924542" cy="1893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65" y="1690688"/>
            <a:ext cx="6091918" cy="1376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239" y="5413428"/>
            <a:ext cx="5175086" cy="1196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782" y="3410967"/>
            <a:ext cx="5178883" cy="154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20" y="3864578"/>
            <a:ext cx="3976416" cy="13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4CF1C6-4760-E6A8-77A0-787553C151DD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104439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6096000" y="1984761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756496" y="4443880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34918" y="2191871"/>
            <a:ext cx="0" cy="3563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0084" y="1984761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Global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0084" y="5526368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9633" y="1540686"/>
            <a:ext cx="133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Top-Down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421" y="6543827"/>
            <a:ext cx="2060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Bottom-Up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352" y="2051587"/>
            <a:ext cx="26250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Global Climate Models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Downscale to</a:t>
            </a: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Regional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6050" y="4559106"/>
            <a:ext cx="2477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Synthetic </a:t>
            </a: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generators conditioned on regional weather or streamflow </a:t>
            </a: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EAFF2-0FAC-E85D-84C8-8A21532B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14</a:t>
            </a:fld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45794" y="4105491"/>
            <a:ext cx="4964805" cy="3584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Impact and Adaptation Options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52BCC-92A0-2A31-71BD-8BA4C7538A41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2AA8A6F-3A35-30E1-E20B-259EED69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214"/>
            <a:ext cx="10250711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tools paired with bottom-up approaches are more robust for conducting regional assessments.</a:t>
            </a:r>
          </a:p>
        </p:txBody>
      </p:sp>
    </p:spTree>
    <p:extLst>
      <p:ext uri="{BB962C8B-B14F-4D97-AF65-F5344CB8AC3E}">
        <p14:creationId xmlns:p14="http://schemas.microsoft.com/office/powerpoint/2010/main" val="334172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24214"/>
            <a:ext cx="10250711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tools paired with bottom-up approaches are more robust for conducting regional assessments.</a:t>
            </a:r>
          </a:p>
        </p:txBody>
      </p:sp>
      <p:sp>
        <p:nvSpPr>
          <p:cNvPr id="2" name="Isosceles Triangle 1"/>
          <p:cNvSpPr/>
          <p:nvPr/>
        </p:nvSpPr>
        <p:spPr>
          <a:xfrm rot="10800000">
            <a:off x="6096000" y="1984761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756496" y="4443880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34918" y="2191871"/>
            <a:ext cx="0" cy="3563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0084" y="1984761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Global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0084" y="5526368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9633" y="1540686"/>
            <a:ext cx="133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Top-Down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421" y="6543827"/>
            <a:ext cx="2060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Bottom-Up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352" y="2051587"/>
            <a:ext cx="26250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Global Climate Models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Downscale to</a:t>
            </a: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Regional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6050" y="4559106"/>
            <a:ext cx="2477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Synthetic </a:t>
            </a: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generators conditioned on regional weather or streamflow </a:t>
            </a: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EAFF2-0FAC-E85D-84C8-8A21532B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15</a:t>
            </a:fld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45794" y="4105491"/>
            <a:ext cx="4964805" cy="3584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Impact and Adaptation Options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38646" y="4154938"/>
            <a:ext cx="1284080" cy="1235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340" y="2333855"/>
            <a:ext cx="2999871" cy="181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Models need to be:</a:t>
            </a:r>
          </a:p>
          <a:p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Physically plausible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Extrapolate outside of historical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Support inclusion of climate changes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7EEEB5-DC07-B2CE-A50C-5EF5B4CCA76A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40234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6096000" y="1984761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756496" y="4443880"/>
            <a:ext cx="3119718" cy="21649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34918" y="2191871"/>
            <a:ext cx="0" cy="3563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60084" y="1984761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Global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0084" y="5526368"/>
            <a:ext cx="164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9633" y="1540686"/>
            <a:ext cx="133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Top-Down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421" y="6543827"/>
            <a:ext cx="2060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Bottom-Up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352" y="2051587"/>
            <a:ext cx="26250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Global Climate Models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Downscale to</a:t>
            </a:r>
          </a:p>
          <a:p>
            <a:pPr algn="ctr"/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Regional</a:t>
            </a: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6050" y="4559106"/>
            <a:ext cx="24770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Synthetic </a:t>
            </a: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generators conditioned on regional weather or streamflow </a:t>
            </a:r>
          </a:p>
          <a:p>
            <a:pPr algn="ctr"/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EAFF2-0FAC-E85D-84C8-8A21532B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16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8418" y="2537410"/>
            <a:ext cx="2886111" cy="24648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Gap: Availability of stochastic models with these characteristics are limited.</a:t>
            </a:r>
          </a:p>
        </p:txBody>
      </p:sp>
      <p:sp>
        <p:nvSpPr>
          <p:cNvPr id="19" name="Oval 18"/>
          <p:cNvSpPr/>
          <p:nvPr/>
        </p:nvSpPr>
        <p:spPr>
          <a:xfrm>
            <a:off x="3645794" y="4105491"/>
            <a:ext cx="4964805" cy="3584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Impact and Adaptation Options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E2131-6E87-C0FB-46AA-12458A216D3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D9ECAC2-4588-F0FC-2E24-84E0A41F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214"/>
            <a:ext cx="10250711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tools paired with bottom-up approaches are more robust for conducting regional assessments.</a:t>
            </a:r>
          </a:p>
        </p:txBody>
      </p:sp>
    </p:spTree>
    <p:extLst>
      <p:ext uri="{BB962C8B-B14F-4D97-AF65-F5344CB8AC3E}">
        <p14:creationId xmlns:p14="http://schemas.microsoft.com/office/powerpoint/2010/main" val="363284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Important drivers will dictate how to manage for future extremes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7866" y="3170490"/>
            <a:ext cx="8528703" cy="1709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9690932" y="2986756"/>
            <a:ext cx="589660" cy="538385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82197" y="3341406"/>
            <a:ext cx="1734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Time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2493" y="2477993"/>
            <a:ext cx="22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Climate 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640" y="2508770"/>
            <a:ext cx="118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Driver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640" y="3832836"/>
            <a:ext cx="118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Action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49595" y="3479905"/>
            <a:ext cx="9699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94666" y="3617699"/>
            <a:ext cx="2512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Identify prominent climate change signals </a:t>
            </a: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Adjust design event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Invest in long term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inf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7716" y="2589895"/>
            <a:ext cx="22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Natural Variability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889" y="3646941"/>
            <a:ext cx="2512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Dynamic (and reversible) operations and adaptations to stabilize during swings</a:t>
            </a: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Prioritize: better seasonal forecasts, hedging 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22143"/>
          <a:stretch/>
        </p:blipFill>
        <p:spPr>
          <a:xfrm>
            <a:off x="10336848" y="4140613"/>
            <a:ext cx="1097425" cy="854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9675"/>
          <a:stretch/>
        </p:blipFill>
        <p:spPr>
          <a:xfrm>
            <a:off x="10039881" y="4995042"/>
            <a:ext cx="1691357" cy="1074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272" y="4654355"/>
            <a:ext cx="1401491" cy="14014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97569" y="5033106"/>
            <a:ext cx="121139" cy="214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10975"/>
          <a:stretch/>
        </p:blipFill>
        <p:spPr>
          <a:xfrm>
            <a:off x="3959634" y="5072644"/>
            <a:ext cx="197007" cy="175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19108"/>
          <a:stretch/>
        </p:blipFill>
        <p:spPr>
          <a:xfrm>
            <a:off x="3539848" y="6021809"/>
            <a:ext cx="839571" cy="6791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68378"/>
            <a:ext cx="12192000" cy="6333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87866" y="2087599"/>
            <a:ext cx="10515600" cy="2865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propose a stochastic weather generator to develop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plausible hydroclimate scenarios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to inform DMDU that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emphasize process and mechanistic understanding of extremes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and best represent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natural variability.  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2621691-A3C2-18D2-3A88-E6904747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153839-4D38-DB4D-95C8-6F92A0D24FF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92071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need a tool that will facilitate the assessments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18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A902FFA-6842-BD40-EE90-09C5ACE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weather generators need to: </a:t>
            </a:r>
          </a:p>
          <a:p>
            <a:pPr marL="0" indent="0">
              <a:buNone/>
            </a:pPr>
            <a:endParaRPr lang="en-US" sz="2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Create physically plausible weather for the region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Support the ability to create climate change scenarios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Capture the range of natural variability in the weather system</a:t>
            </a:r>
          </a:p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1475DF-B631-47D2-2C62-3B14CEAB8CD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95831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need a tool that will facilitate the assessments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19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A902FFA-6842-BD40-EE90-09C5ACE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weather generators need to: </a:t>
            </a:r>
          </a:p>
          <a:p>
            <a:pPr marL="0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Create physically plausible weather for the region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Support the ability to create climate change scenarios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Capture the range of natural variability in the weather system</a:t>
            </a:r>
          </a:p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79D4BC-A62F-3858-80F0-16962EEA22E5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78500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Motivation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67079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72833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5730" y="1690688"/>
            <a:ext cx="1001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Managing water systems in the Western US is extremely difficult due to extreme interannual volatility that characterizes the region’s hydroclimate.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1BF27-A72C-4458-20F4-7CEA432C54E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92112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 regime based-stochastic weather generator allows the generation of physically plausible synthetic weather.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178312-398A-109E-FD51-54C9A6527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89" y="2316966"/>
            <a:ext cx="9689781" cy="3403114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EBEAB658-6917-DB19-2E72-D4C4214BE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25" y="1690688"/>
            <a:ext cx="1029004" cy="10290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C778D-303B-D03D-2446-EEBBC3F7C55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5836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Weather regimes are large-scale persistent pressure patterns that influence regional weather.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3991E-1E72-D7EB-D90D-16DD83747084}"/>
              </a:ext>
            </a:extLst>
          </p:cNvPr>
          <p:cNvSpPr txBox="1"/>
          <p:nvPr/>
        </p:nvSpPr>
        <p:spPr>
          <a:xfrm>
            <a:off x="1803919" y="6290588"/>
            <a:ext cx="8178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2"/>
          <a:stretch/>
        </p:blipFill>
        <p:spPr>
          <a:xfrm>
            <a:off x="375622" y="1690688"/>
            <a:ext cx="9836630" cy="4285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BF336-7734-7C03-AA79-87AD5196387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5AFEB-BDB6-27EA-5FBC-B6CD79AAA3D2}"/>
              </a:ext>
            </a:extLst>
          </p:cNvPr>
          <p:cNvSpPr txBox="1"/>
          <p:nvPr/>
        </p:nvSpPr>
        <p:spPr>
          <a:xfrm>
            <a:off x="9875818" y="2731685"/>
            <a:ext cx="194056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 Pattern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Anomalies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7D382-040F-D3F5-F115-C5DDDB80288E}"/>
              </a:ext>
            </a:extLst>
          </p:cNvPr>
          <p:cNvSpPr txBox="1"/>
          <p:nvPr/>
        </p:nvSpPr>
        <p:spPr>
          <a:xfrm>
            <a:off x="9812746" y="4666948"/>
            <a:ext cx="194056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Precipitation Anomalies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1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Weather regimes are large-scale persistent pressure patterns that influence regional weather.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3991E-1E72-D7EB-D90D-16DD83747084}"/>
              </a:ext>
            </a:extLst>
          </p:cNvPr>
          <p:cNvSpPr txBox="1"/>
          <p:nvPr/>
        </p:nvSpPr>
        <p:spPr>
          <a:xfrm>
            <a:off x="1803919" y="6290588"/>
            <a:ext cx="8178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2"/>
          <a:stretch/>
        </p:blipFill>
        <p:spPr>
          <a:xfrm>
            <a:off x="375622" y="1690688"/>
            <a:ext cx="9836630" cy="4285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BF336-7734-7C03-AA79-87AD5196387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7D382-040F-D3F5-F115-C5DDDB80288E}"/>
              </a:ext>
            </a:extLst>
          </p:cNvPr>
          <p:cNvSpPr txBox="1"/>
          <p:nvPr/>
        </p:nvSpPr>
        <p:spPr>
          <a:xfrm>
            <a:off x="9982200" y="3285842"/>
            <a:ext cx="1940560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 average precipitation linked to atmospheric rivers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A09F0-457C-6971-CB4C-8C4C7ED547D5}"/>
              </a:ext>
            </a:extLst>
          </p:cNvPr>
          <p:cNvSpPr/>
          <p:nvPr/>
        </p:nvSpPr>
        <p:spPr>
          <a:xfrm>
            <a:off x="568960" y="1615440"/>
            <a:ext cx="6908800" cy="43610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4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Weather regimes are large-scale persistent pressure patterns that influence regional weather.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3991E-1E72-D7EB-D90D-16DD83747084}"/>
              </a:ext>
            </a:extLst>
          </p:cNvPr>
          <p:cNvSpPr txBox="1"/>
          <p:nvPr/>
        </p:nvSpPr>
        <p:spPr>
          <a:xfrm>
            <a:off x="1803919" y="6290588"/>
            <a:ext cx="8178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2"/>
          <a:stretch/>
        </p:blipFill>
        <p:spPr>
          <a:xfrm>
            <a:off x="375622" y="1690688"/>
            <a:ext cx="9836630" cy="4285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BF336-7734-7C03-AA79-87AD5196387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7D382-040F-D3F5-F115-C5DDDB80288E}"/>
              </a:ext>
            </a:extLst>
          </p:cNvPr>
          <p:cNvSpPr txBox="1"/>
          <p:nvPr/>
        </p:nvSpPr>
        <p:spPr>
          <a:xfrm>
            <a:off x="9982200" y="3285842"/>
            <a:ext cx="194056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Drought Conditions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A09F0-457C-6971-CB4C-8C4C7ED547D5}"/>
              </a:ext>
            </a:extLst>
          </p:cNvPr>
          <p:cNvSpPr/>
          <p:nvPr/>
        </p:nvSpPr>
        <p:spPr>
          <a:xfrm>
            <a:off x="568960" y="1615440"/>
            <a:ext cx="3403600" cy="43610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9D9DD-30C1-EBB3-180E-256CDE185999}"/>
              </a:ext>
            </a:extLst>
          </p:cNvPr>
          <p:cNvSpPr/>
          <p:nvPr/>
        </p:nvSpPr>
        <p:spPr>
          <a:xfrm>
            <a:off x="7379426" y="1653064"/>
            <a:ext cx="1764574" cy="43610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6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Weather regimes are large-scale persistent pressure patterns that influence regional weather.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3991E-1E72-D7EB-D90D-16DD83747084}"/>
              </a:ext>
            </a:extLst>
          </p:cNvPr>
          <p:cNvSpPr txBox="1"/>
          <p:nvPr/>
        </p:nvSpPr>
        <p:spPr>
          <a:xfrm>
            <a:off x="1803919" y="6290588"/>
            <a:ext cx="8178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2"/>
          <a:stretch/>
        </p:blipFill>
        <p:spPr>
          <a:xfrm>
            <a:off x="375622" y="1690688"/>
            <a:ext cx="9836630" cy="4285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BF336-7734-7C03-AA79-87AD5196387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7D382-040F-D3F5-F115-C5DDDB80288E}"/>
              </a:ext>
            </a:extLst>
          </p:cNvPr>
          <p:cNvSpPr txBox="1"/>
          <p:nvPr/>
        </p:nvSpPr>
        <p:spPr>
          <a:xfrm>
            <a:off x="9982200" y="3285842"/>
            <a:ext cx="194056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Spatially heterogeneous (dipole) conditions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A09F0-457C-6971-CB4C-8C4C7ED547D5}"/>
              </a:ext>
            </a:extLst>
          </p:cNvPr>
          <p:cNvSpPr/>
          <p:nvPr/>
        </p:nvSpPr>
        <p:spPr>
          <a:xfrm>
            <a:off x="3967118" y="1441256"/>
            <a:ext cx="3403600" cy="43610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9D9DD-30C1-EBB3-180E-256CDE185999}"/>
              </a:ext>
            </a:extLst>
          </p:cNvPr>
          <p:cNvSpPr/>
          <p:nvPr/>
        </p:nvSpPr>
        <p:spPr>
          <a:xfrm>
            <a:off x="7379426" y="1653064"/>
            <a:ext cx="1764574" cy="43610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 regime based-stochastic weather generator allows the generation of physically plausible synthetic ensembles.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928233" y="3007856"/>
            <a:ext cx="24363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Identify and simulate WRs which dictate daily large-scale atmospheric flow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CE9663-9496-E0C5-2BF9-998BBC2D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1" y="1819154"/>
            <a:ext cx="7202439" cy="5209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950961" y="3486423"/>
            <a:ext cx="7465721" cy="9372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A3E21F-65BB-AE53-726C-7BBC5DCE509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3977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 regime based-stochastic weather generator allows the generation of physically plausible synthetic ensembles.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932694" y="2306816"/>
            <a:ext cx="24363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Simulate local weather conditioned on weather regimes by bootstrapping from historical record 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CE9663-9496-E0C5-2BF9-998BBC2D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1" y="1819154"/>
            <a:ext cx="7202439" cy="5209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950961" y="2155463"/>
            <a:ext cx="7465721" cy="9372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EC3973-F54C-197B-9822-87263CDA94F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010963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 regime based-stochastic weather generator allows the generation of physically plausible synthetic ensembles.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CE9663-9496-E0C5-2BF9-998BBC2D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4" y="1828141"/>
            <a:ext cx="7202439" cy="5209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714103" y="2155463"/>
            <a:ext cx="8011886" cy="227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319812" y="5866900"/>
            <a:ext cx="9189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Hierarchical connection between WRs and local weather helps maintain complex space-time relationship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E9DF74-2495-7D9B-4162-BCD03255D301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493404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need a tool that will facilitate the assessments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28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A902FFA-6842-BD40-EE90-09C5ACE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weather generators need to: </a:t>
            </a:r>
          </a:p>
          <a:p>
            <a:pPr marL="0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Create physically plausible weather for the region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 the ability to create climate change scenarios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Capture the range of natural variability in the weather system</a:t>
            </a:r>
          </a:p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2E6F2D-4EF2-15C7-E45A-1429D4E6FFAB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137943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 regime based-stochastic weather generator allows the generation of physically plausible synthetic ensembles.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928232" y="3007856"/>
            <a:ext cx="2743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Apply thermodynamic climate changes to the generated ensembles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CE9663-9496-E0C5-2BF9-998BBC2D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1" y="1819154"/>
            <a:ext cx="7202439" cy="5209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950961" y="2155463"/>
            <a:ext cx="7465721" cy="9372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5A9AC7-C625-A947-A9B4-C4E67DD22B8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07820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upload.wikimedia.org/wikipedia/commons/thumb/1/1c/Drought_area_in_California.svg/1280px-Drought_area_in_Californi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6" y="1598063"/>
            <a:ext cx="6448514" cy="46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16680" y="6292580"/>
            <a:ext cx="284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U.S. Drought Monitor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7026" y="1598063"/>
            <a:ext cx="6448514" cy="468309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 experiences extreme </a:t>
            </a:r>
            <a:r>
              <a:rPr lang="en-US" sz="28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volatility.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D3D8C-FB5D-7A64-BC1A-5299D10B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F72548-4BC5-632D-90DB-5CBEB6915926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186487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Thermodynamic climate changes can be applied post-generation.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513575" y="1594148"/>
            <a:ext cx="4535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Temperature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449"/>
          <a:stretch/>
        </p:blipFill>
        <p:spPr>
          <a:xfrm>
            <a:off x="-217883" y="2952601"/>
            <a:ext cx="2266490" cy="1803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237681" y="1581427"/>
            <a:ext cx="4535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Precipitation Scaling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9458"/>
          <a:stretch/>
        </p:blipFill>
        <p:spPr>
          <a:xfrm>
            <a:off x="6056412" y="3125745"/>
            <a:ext cx="1816138" cy="1462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923396" y="2586449"/>
            <a:ext cx="34304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Scale upper and lower quantiles of precipitation distribution consistent with applied warming (0-14% per degree C) </a:t>
            </a:r>
          </a:p>
          <a:p>
            <a:pPr algn="ctr"/>
            <a:endParaRPr lang="en-US" sz="2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86994" y="1690688"/>
            <a:ext cx="8709" cy="306492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947139" y="3253944"/>
            <a:ext cx="2743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Apply stepwise warming to each grid cell (0-4°C)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16444D-5B1D-0184-C7C8-B732DF261E2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977985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Thermodynamic climate changes can be applied post-generation.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513575" y="1594148"/>
            <a:ext cx="4535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Temperature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449"/>
          <a:stretch/>
        </p:blipFill>
        <p:spPr>
          <a:xfrm>
            <a:off x="-217883" y="2952601"/>
            <a:ext cx="2266490" cy="1803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237681" y="1581427"/>
            <a:ext cx="4535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Precipitation Scaling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9458"/>
          <a:stretch/>
        </p:blipFill>
        <p:spPr>
          <a:xfrm>
            <a:off x="6056412" y="3125745"/>
            <a:ext cx="1816138" cy="146275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886994" y="1690688"/>
            <a:ext cx="8709" cy="306492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38200" y="5786631"/>
            <a:ext cx="10535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Can constrain ranges based on GCM projections or localized studies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947139" y="3253944"/>
            <a:ext cx="2743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Apply stepwise warming to each grid cell (0-4°C)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6FEAB7-39D0-F642-25EC-50AD71B23B3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923396" y="2586449"/>
            <a:ext cx="34304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Scale upper and lower quantiles of precipitation distribution consistent with applied warming (0-14% per degree C) </a:t>
            </a:r>
          </a:p>
          <a:p>
            <a:pPr algn="ctr"/>
            <a:endParaRPr lang="en-US" sz="2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9748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need a tool that will facilitate the assessments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32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A902FFA-6842-BD40-EE90-09C5ACE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Stochastic weather generators need to: </a:t>
            </a:r>
          </a:p>
          <a:p>
            <a:pPr marL="0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Create physically plausible weather for the region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Support the ability to create climate change scenarios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Capture the range of natural variability in the weather system</a:t>
            </a:r>
          </a:p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6DBF75-4900-0FA7-D58B-C8CDAFB3B4FF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5066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24214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The weather generator can accommodate boundary forcing that dictates weather regime evolution.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765672" y="2555289"/>
            <a:ext cx="2743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The key to enhanced natural variability representation in generated weather lies in using appropriate boundary forcing.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CE9663-9496-E0C5-2BF9-998BBC2D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1" y="1819154"/>
            <a:ext cx="7202439" cy="5209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838200" y="4764319"/>
            <a:ext cx="7465721" cy="9372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9F80FD-6E7B-4DC0-676A-CBF1E135793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166704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reconstruct weather regime occurrence back to the year 1400 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4D5B1-E636-56E4-E284-BAC9CC9C9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24" y="1494156"/>
            <a:ext cx="6116321" cy="1920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2FB09A-02B4-762D-3AF5-68F3303B7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07" y="1494155"/>
            <a:ext cx="4210593" cy="4916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51" y="2878546"/>
            <a:ext cx="1219473" cy="1219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2"/>
          <a:stretch/>
        </p:blipFill>
        <p:spPr>
          <a:xfrm>
            <a:off x="920633" y="4122372"/>
            <a:ext cx="5649064" cy="2461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189969-B291-FBA6-CB6D-58F4943A462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280639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demonstrate the variability in weather regime dynamics prior to the instrumental period.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455ABE9-734B-4E63-B00D-DC407BAB41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" y="1690688"/>
            <a:ext cx="4935583" cy="51103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4" y="1898468"/>
            <a:ext cx="39720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5042263" y="1898467"/>
            <a:ext cx="42768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5" y="3596914"/>
            <a:ext cx="427058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5042263" y="3596913"/>
            <a:ext cx="42768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5" y="5295360"/>
            <a:ext cx="427058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8150" y="3152190"/>
            <a:ext cx="4637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2400" dirty="0">
                <a:latin typeface="Leelawadee" panose="020B0502040204020203" pitchFamily="34" charset="-34"/>
                <a:ea typeface="Times New Roman" panose="02020603050405020304" pitchFamily="18" charset="0"/>
                <a:cs typeface="Leelawadee" panose="020B0502040204020203" pitchFamily="34" charset="-34"/>
              </a:rPr>
              <a:t>The extent of WR variability in the reconstruction extends well past what is observed during the instrumental period.</a:t>
            </a:r>
            <a:endParaRPr lang="en-US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947FCB-BD6A-7D08-1D3A-59A6FB201BCF}"/>
              </a:ext>
            </a:extLst>
          </p:cNvPr>
          <p:cNvSpPr txBox="1"/>
          <p:nvPr/>
        </p:nvSpPr>
        <p:spPr>
          <a:xfrm>
            <a:off x="5469952" y="6200913"/>
            <a:ext cx="493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E9B1B-945B-97AA-4E00-6F2163220606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059486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demonstrate the variability in weather regime dynamics prior to the instrumental period.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455ABE9-734B-4E63-B00D-DC407BAB41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" y="1690688"/>
            <a:ext cx="4935583" cy="51103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4" y="1898468"/>
            <a:ext cx="39720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5042263" y="1898467"/>
            <a:ext cx="42768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5" y="3596914"/>
            <a:ext cx="427058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5042263" y="3596913"/>
            <a:ext cx="427689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F3482E-DCFB-464C-93C4-687D3387C803}"/>
              </a:ext>
            </a:extLst>
          </p:cNvPr>
          <p:cNvSpPr/>
          <p:nvPr/>
        </p:nvSpPr>
        <p:spPr>
          <a:xfrm>
            <a:off x="2656115" y="5295360"/>
            <a:ext cx="427058" cy="1297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8150" y="3152190"/>
            <a:ext cx="4637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2400" dirty="0">
                <a:latin typeface="Leelawadee" panose="020B0502040204020203" pitchFamily="34" charset="-34"/>
                <a:ea typeface="Times New Roman" panose="02020603050405020304" pitchFamily="18" charset="0"/>
                <a:cs typeface="Leelawadee" panose="020B0502040204020203" pitchFamily="34" charset="-34"/>
              </a:rPr>
              <a:t>By conditioning our generator on the instrumental period, we are severely under-representing natural variability.</a:t>
            </a:r>
            <a:endParaRPr lang="en-US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947FCB-BD6A-7D08-1D3A-59A6FB201BCF}"/>
              </a:ext>
            </a:extLst>
          </p:cNvPr>
          <p:cNvSpPr txBox="1"/>
          <p:nvPr/>
        </p:nvSpPr>
        <p:spPr>
          <a:xfrm>
            <a:off x="5469952" y="6200913"/>
            <a:ext cx="493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Gupta, R.S.,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Steinschneider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S. &amp; Reed, P.M. A multi-objective paleo-informed reconstruction of western US weather regimes over the past 600 years. 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Clim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Dyn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 (2022). https://doi.org/10.1007/s00382-022-06302-4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9D0BB8-6D6A-0CB1-A955-914CBC6171CA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53985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use the reconstructed WR dynamics to drive the weather generator.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C997C4-5516-47F3-BF7B-BC88F28DA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80" y="1890984"/>
            <a:ext cx="7202439" cy="5209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767212-C0DA-AC9F-96E7-322390A76407}"/>
              </a:ext>
            </a:extLst>
          </p:cNvPr>
          <p:cNvSpPr/>
          <p:nvPr/>
        </p:nvSpPr>
        <p:spPr>
          <a:xfrm>
            <a:off x="437380" y="4850324"/>
            <a:ext cx="7465721" cy="9372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189762" y="3010626"/>
            <a:ext cx="37477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2400" dirty="0">
                <a:latin typeface="Leelawadee" panose="020B0502040204020203" pitchFamily="34" charset="-34"/>
                <a:ea typeface="Times New Roman" panose="02020603050405020304" pitchFamily="18" charset="0"/>
                <a:cs typeface="Leelawadee" panose="020B0502040204020203" pitchFamily="34" charset="-34"/>
              </a:rPr>
              <a:t>This allows us to generate 600 years of daily precipitation and temperature through the extent of the reconstruction.</a:t>
            </a:r>
            <a:endParaRPr lang="en-US" sz="3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85F076-4902-58B3-6235-908DA8ABF5D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128306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then pair the generated weather with hydrologic models to get ensembles of streamflow for the region.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2" y="2352235"/>
            <a:ext cx="10119279" cy="33425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C64E77-EE89-4597-055E-41A0F54BA24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02747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41613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generate flood and drought metrics from the hydrology ensembles.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5525"/>
          <a:stretch/>
        </p:blipFill>
        <p:spPr>
          <a:xfrm>
            <a:off x="1790881" y="1579167"/>
            <a:ext cx="3587521" cy="3030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7836"/>
          <a:stretch/>
        </p:blipFill>
        <p:spPr>
          <a:xfrm>
            <a:off x="6012281" y="1731764"/>
            <a:ext cx="3317038" cy="2725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112510" y="4861659"/>
            <a:ext cx="31165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Flood</a:t>
            </a:r>
          </a:p>
          <a:p>
            <a:pPr marL="9525" algn="ctr"/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Peak flows corresponding to 10-Yr and 100-Yr design events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2026351" y="4707771"/>
            <a:ext cx="31165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Drought</a:t>
            </a:r>
          </a:p>
          <a:p>
            <a:pPr marL="9525" algn="ctr"/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SSI-Index based metrics for occurrence, severity, and duration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408D90-EC08-053B-80E6-E6B4AA421A35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29566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upload.wikimedia.org/wikipedia/commons/thumb/1/1c/Drought_area_in_California.svg/1280px-Drought_area_in_Californ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6" y="1598063"/>
            <a:ext cx="6448514" cy="46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16680" y="6292580"/>
            <a:ext cx="284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U.S. Drought Monitor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7026" y="1598063"/>
            <a:ext cx="6448514" cy="468309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 experiences extreme </a:t>
            </a:r>
            <a:r>
              <a:rPr lang="en-US" sz="28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volatility.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072904"/>
            <a:ext cx="768409" cy="359976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03205" y="2072904"/>
            <a:ext cx="564735" cy="359976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32788" y="2072904"/>
            <a:ext cx="1083892" cy="359976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62430" y="3079627"/>
            <a:ext cx="284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 has experienced multiple drought cycles in the last two decades.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E7EC6-25A0-6483-51EF-DACB4B82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0930F4-2C6D-D6EC-1A54-1ABA6977F068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467671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Example Exploratory Uses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305" y="3278508"/>
            <a:ext cx="242925" cy="15051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D10F4-5BEE-19EB-44C8-968E54F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24E5C-E75D-2C18-ECC5-1F7778EE0CC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Exploratory Uses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897455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This tool creates SOWs that: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233F-2CD2-DBAB-05D7-600DE69B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Preserve spatial correlation across multiple sites and basins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C7A98-DB73-DCEB-432F-1173E75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70198" y="3158392"/>
            <a:ext cx="36569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Mechanism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 Conditioning on synoptic scale WRs 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Result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Allows for the creation of internally consistent multi-basin weather ensembles (currently conditioned on 15 watersheds in the Central Valley region)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826A5-3FC3-5121-00C6-6D47C956B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60" y="2510206"/>
            <a:ext cx="3391988" cy="421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2C82CF-12F1-ED4A-B253-7D8508402FAF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Exploratory Uses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368668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This tool creates SOWs that: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233F-2CD2-DBAB-05D7-600DE69B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Allow better assessment of compound risk to basins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C7A98-DB73-DCEB-432F-1173E75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91CCF-A270-F5FC-CA5D-CF53C55AF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21" y="2432899"/>
            <a:ext cx="5980593" cy="392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147AD1-6D09-3D61-091D-CF8FE14D23F7}"/>
              </a:ext>
            </a:extLst>
          </p:cNvPr>
          <p:cNvSpPr txBox="1"/>
          <p:nvPr/>
        </p:nvSpPr>
        <p:spPr>
          <a:xfrm>
            <a:off x="1172392" y="3166011"/>
            <a:ext cx="36569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Mechanism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Internally consistent weather generation 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Result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Provides more robust way to characterize spatially compounding flood or drought risk which poses more serious water system management challenges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689DBD-B760-468C-E166-E4E6FCE34F7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Exploratory Uses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249836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This tool creates SOWs that: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233F-2CD2-DBAB-05D7-600DE69B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Capture a wide range of natural variability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C7A98-DB73-DCEB-432F-1173E75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38200" y="2682266"/>
            <a:ext cx="36569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Mechanism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Incorporation of reconstructed WR dynamics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Result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Paleo-reconstruction includes key megadrought (late 1500s) and paleo-flood periods (early 1600s)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Better representation of drought-flood pathways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C9EA3-CF0B-D76B-C34F-63A3432D7CF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Exploratory Uses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Case Study | Conclusion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25" y="2999276"/>
            <a:ext cx="7068212" cy="1980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58971" y="3455851"/>
            <a:ext cx="478972" cy="1201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77959" y="3455851"/>
            <a:ext cx="478972" cy="1201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57461" y="3455850"/>
            <a:ext cx="478972" cy="1201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91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This tool creates SOWs that: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233F-2CD2-DBAB-05D7-600DE69B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Map how thermodynamic changes lead to changes in metrics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C7A98-DB73-DCEB-432F-1173E75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28821" y="3219669"/>
            <a:ext cx="36569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Mechanism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Systematic layering of temperature trends or precipitation scaling</a:t>
            </a: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Result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: Clearly delineate the effects of specific climate changes on metrics of interest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924165-2750-509E-39B4-E2D5569708B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Exploratory Uses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Case Study | Conclusion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88" y="2464187"/>
            <a:ext cx="6166752" cy="38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9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Example Case Study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305" y="3278508"/>
            <a:ext cx="242925" cy="15051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D10F4-5BEE-19EB-44C8-968E54FD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3F666-56A4-4F20-B16B-548665CCB286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Case Study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77240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80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Ensembles from this study will be used to force California food-energy-water system model.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B4FA-3B2F-B16D-6037-695A43F0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46" y="1867434"/>
            <a:ext cx="5530996" cy="26877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3D6EE5-9E6B-4D27-93EB-FF437B498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63" y="1142404"/>
            <a:ext cx="3756913" cy="49156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851391" y="4885840"/>
            <a:ext cx="59169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9525"/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Abstracts critical institutional and infrastructure elements (&gt;1,000) that capture the complex dynamics of water balance for north-central California.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5060348" y="6052314"/>
            <a:ext cx="8120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/>
            <a:r>
              <a:rPr lang="en-US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We provide inflow to the 12 main reservoirs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5EE574-4937-75D8-29FE-082823890A4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Case Study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Conclusion  </a:t>
            </a:r>
          </a:p>
        </p:txBody>
      </p:sp>
    </p:spTree>
    <p:extLst>
      <p:ext uri="{BB962C8B-B14F-4D97-AF65-F5344CB8AC3E}">
        <p14:creationId xmlns:p14="http://schemas.microsoft.com/office/powerpoint/2010/main" val="3944956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86383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92137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95730" y="1921375"/>
            <a:ext cx="1028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Assessing the robustness of water resources systems in California to extremes requires careful generation of states of the world that capture plausible future hydroclimate.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24F33C-3E80-61E0-F4A8-6457032E413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Case Study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  </a:t>
            </a:r>
          </a:p>
        </p:txBody>
      </p:sp>
    </p:spTree>
    <p:extLst>
      <p:ext uri="{BB962C8B-B14F-4D97-AF65-F5344CB8AC3E}">
        <p14:creationId xmlns:p14="http://schemas.microsoft.com/office/powerpoint/2010/main" val="443866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86383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92137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48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8EEB25-7E2C-7531-9D1B-896036FD7CFE}"/>
              </a:ext>
            </a:extLst>
          </p:cNvPr>
          <p:cNvSpPr/>
          <p:nvPr/>
        </p:nvSpPr>
        <p:spPr>
          <a:xfrm>
            <a:off x="514315" y="3203462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1F724EC9-F94A-A55F-CEAC-A23D595CC0E8}"/>
              </a:ext>
            </a:extLst>
          </p:cNvPr>
          <p:cNvSpPr txBox="1"/>
          <p:nvPr/>
        </p:nvSpPr>
        <p:spPr>
          <a:xfrm>
            <a:off x="779745" y="3260999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2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57B46-1CC2-BD6C-3744-3BB4D7E99DBB}"/>
              </a:ext>
            </a:extLst>
          </p:cNvPr>
          <p:cNvSpPr txBox="1"/>
          <p:nvPr/>
        </p:nvSpPr>
        <p:spPr>
          <a:xfrm>
            <a:off x="1395730" y="3260999"/>
            <a:ext cx="10281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weather-regime based stochastic weather generator allows the generation of physical plausible and internally-consistent (and climate change-informed) weather and streamflow for this region.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122759-8CBE-AD89-CBC3-E6E7A979985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Case Study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9219B-FCCB-3339-5817-FFFFC9D66ACB}"/>
              </a:ext>
            </a:extLst>
          </p:cNvPr>
          <p:cNvSpPr txBox="1"/>
          <p:nvPr/>
        </p:nvSpPr>
        <p:spPr>
          <a:xfrm>
            <a:off x="1395730" y="1921375"/>
            <a:ext cx="1028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Assessing the robustness of water resources systems in California to extremes requires careful generation of states of the world that capture plausible future hydroclimate. </a:t>
            </a:r>
          </a:p>
        </p:txBody>
      </p:sp>
    </p:spTree>
    <p:extLst>
      <p:ext uri="{BB962C8B-B14F-4D97-AF65-F5344CB8AC3E}">
        <p14:creationId xmlns:p14="http://schemas.microsoft.com/office/powerpoint/2010/main" val="2296554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Conclusion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86383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92137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49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8EEB25-7E2C-7531-9D1B-896036FD7CFE}"/>
              </a:ext>
            </a:extLst>
          </p:cNvPr>
          <p:cNvSpPr/>
          <p:nvPr/>
        </p:nvSpPr>
        <p:spPr>
          <a:xfrm>
            <a:off x="514315" y="3203462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1F724EC9-F94A-A55F-CEAC-A23D595CC0E8}"/>
              </a:ext>
            </a:extLst>
          </p:cNvPr>
          <p:cNvSpPr txBox="1"/>
          <p:nvPr/>
        </p:nvSpPr>
        <p:spPr>
          <a:xfrm>
            <a:off x="779745" y="3260999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2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671DD9-2E1F-2636-0E40-DF6A3A59D558}"/>
              </a:ext>
            </a:extLst>
          </p:cNvPr>
          <p:cNvSpPr/>
          <p:nvPr/>
        </p:nvSpPr>
        <p:spPr>
          <a:xfrm>
            <a:off x="514315" y="4543086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388FF2BD-B648-4956-3F77-D0E9771C1C74}"/>
              </a:ext>
            </a:extLst>
          </p:cNvPr>
          <p:cNvSpPr txBox="1"/>
          <p:nvPr/>
        </p:nvSpPr>
        <p:spPr>
          <a:xfrm>
            <a:off x="779745" y="4600623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3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EBEFA-2EE5-B3D4-E5DA-BF92C6A79B3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Case Study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20198-74BD-C88E-D71B-DBCD27150F4B}"/>
              </a:ext>
            </a:extLst>
          </p:cNvPr>
          <p:cNvSpPr txBox="1"/>
          <p:nvPr/>
        </p:nvSpPr>
        <p:spPr>
          <a:xfrm>
            <a:off x="1395730" y="4543086"/>
            <a:ext cx="1028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Internally consistent weather generation provides a mechanism to explore challenging compound risk across basins and to characterize vulnerabilities to regional water systems.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C1134-2D13-175F-5664-6297E726094F}"/>
              </a:ext>
            </a:extLst>
          </p:cNvPr>
          <p:cNvSpPr txBox="1"/>
          <p:nvPr/>
        </p:nvSpPr>
        <p:spPr>
          <a:xfrm>
            <a:off x="1395730" y="1921375"/>
            <a:ext cx="1028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Assessing the robustness of water resources systems in California to extremes requires careful generation of states of the world that capture plausible future hydroclimate.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61BEE-3C9B-91BA-DA85-B92192D6506F}"/>
              </a:ext>
            </a:extLst>
          </p:cNvPr>
          <p:cNvSpPr txBox="1"/>
          <p:nvPr/>
        </p:nvSpPr>
        <p:spPr>
          <a:xfrm>
            <a:off x="1395730" y="3260999"/>
            <a:ext cx="10281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 weather-regime based stochastic weather generator allows the generation of physical plausible and internally-consistent (and climate change-informed) weather and streamflow for this region. </a:t>
            </a:r>
          </a:p>
        </p:txBody>
      </p:sp>
    </p:spTree>
    <p:extLst>
      <p:ext uri="{BB962C8B-B14F-4D97-AF65-F5344CB8AC3E}">
        <p14:creationId xmlns:p14="http://schemas.microsoft.com/office/powerpoint/2010/main" val="258003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upload.wikimedia.org/wikipedia/commons/thumb/1/1c/Drought_area_in_California.svg/1280px-Drought_area_in_Californ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6" y="1598063"/>
            <a:ext cx="6448514" cy="46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16680" y="6292580"/>
            <a:ext cx="284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U.S. Drought Monitor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7026" y="1598063"/>
            <a:ext cx="6448514" cy="468309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 experiences extreme </a:t>
            </a:r>
            <a:r>
              <a:rPr lang="en-US" sz="28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volatility.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072904"/>
            <a:ext cx="768409" cy="359976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03205" y="2072904"/>
            <a:ext cx="564735" cy="359976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32788" y="2072904"/>
            <a:ext cx="1083892" cy="359976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13729" y="2072904"/>
            <a:ext cx="889475" cy="359976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82895" y="2072905"/>
            <a:ext cx="749894" cy="359976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37333" y="2081450"/>
            <a:ext cx="292694" cy="358267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62430" y="3277890"/>
            <a:ext cx="284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Each drought cycle has ended with an extreme atmospheric river driven event.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92E1E-39FA-28A4-5AAE-ABD023EE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F25DDD-1577-5568-74D0-1E0B7EA9451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2885027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5280"/>
          <a:stretch/>
        </p:blipFill>
        <p:spPr>
          <a:xfrm>
            <a:off x="0" y="520700"/>
            <a:ext cx="12192000" cy="6337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06BB7-330F-294B-BE26-B996B98426A1}"/>
              </a:ext>
            </a:extLst>
          </p:cNvPr>
          <p:cNvSpPr txBox="1"/>
          <p:nvPr/>
        </p:nvSpPr>
        <p:spPr>
          <a:xfrm>
            <a:off x="-10766" y="2537373"/>
            <a:ext cx="10561319" cy="646331"/>
          </a:xfrm>
          <a:prstGeom prst="rect">
            <a:avLst/>
          </a:prstGeom>
          <a:solidFill>
            <a:srgbClr val="F1B300"/>
          </a:solidFill>
          <a:ln>
            <a:solidFill>
              <a:srgbClr val="F1B300"/>
            </a:solidFill>
          </a:ln>
        </p:spPr>
        <p:txBody>
          <a:bodyPr wrap="square" rtlCol="0">
            <a:spAutoFit/>
          </a:bodyPr>
          <a:lstStyle/>
          <a:p>
            <a:pPr defTabSz="1705991"/>
            <a:r>
              <a:rPr lang="en-US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Thank you! Questions? </a:t>
            </a:r>
            <a:endParaRPr lang="en-US" sz="4400" b="1" dirty="0">
              <a:solidFill>
                <a:schemeClr val="bg1"/>
              </a:solidFill>
              <a:latin typeface="Leelawadee" panose="020B0502040204020203" pitchFamily="34" charset="-34"/>
              <a:ea typeface="CMU Sans Serif" panose="02000603000000000000" pitchFamily="2" charset="0"/>
              <a:cs typeface="Leelawadee" panose="020B0502040204020203" pitchFamily="34" charset="-34"/>
            </a:endParaRPr>
          </a:p>
        </p:txBody>
      </p:sp>
      <p:pic>
        <p:nvPicPr>
          <p:cNvPr id="27" name="Graphic 17">
            <a:extLst>
              <a:ext uri="{FF2B5EF4-FFF2-40B4-BE49-F238E27FC236}">
                <a16:creationId xmlns:a16="http://schemas.microsoft.com/office/drawing/2014/main" id="{1677BDFC-0C14-EF7E-9299-E75D606D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0021" y="2003709"/>
            <a:ext cx="1713658" cy="17136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1E47EBF-36EB-4379-9461-F0E14AFD2AB0}"/>
              </a:ext>
            </a:extLst>
          </p:cNvPr>
          <p:cNvSpPr txBox="1"/>
          <p:nvPr/>
        </p:nvSpPr>
        <p:spPr>
          <a:xfrm>
            <a:off x="1511153" y="3872595"/>
            <a:ext cx="3276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MU Bright" panose="02000603000000000000"/>
              </a:rPr>
              <a:t>AUTHORS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11153" y="4398134"/>
            <a:ext cx="9896229" cy="1586309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72961498-81D9-423D-AB3B-4C584F3E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879" y="4369584"/>
            <a:ext cx="952892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0688" tIns="85344" rIns="170688" bIns="85344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Rohini S. Gupta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1*</a:t>
            </a: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Scott Steinschneider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Patrick M. Reed</a:t>
            </a:r>
            <a:r>
              <a:rPr lang="en-US" sz="32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25DC0B-E2B3-4EAA-8587-7BA00C71B009}"/>
              </a:ext>
            </a:extLst>
          </p:cNvPr>
          <p:cNvSpPr/>
          <p:nvPr/>
        </p:nvSpPr>
        <p:spPr>
          <a:xfrm>
            <a:off x="3893350" y="4968408"/>
            <a:ext cx="86909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Civil and Environmental Engineering, Cornell University</a:t>
            </a:r>
          </a:p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Biological and Environmental Engineering, Cornell University</a:t>
            </a:r>
            <a:endParaRPr lang="en-US" sz="1600" b="1" baseline="30000" dirty="0">
              <a:solidFill>
                <a:schemeClr val="bg1"/>
              </a:solidFill>
              <a:latin typeface="Corbel Light" panose="020B0303020204020204" pitchFamily="34" charset="0"/>
              <a:ea typeface="CMU Bright" panose="02000603000000000000" pitchFamily="2" charset="0"/>
              <a:cs typeface="CMU Bright" panose="02000603000000000000" pitchFamily="2" charset="0"/>
            </a:endParaRPr>
          </a:p>
          <a:p>
            <a:pPr defTabSz="1705991">
              <a:lnSpc>
                <a:spcPct val="110000"/>
              </a:lnSpc>
            </a:pPr>
            <a:r>
              <a:rPr lang="en-US" sz="1600" b="1" i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*Presenting author: rg727@cornell.edu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118317"/>
            <a:ext cx="796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orbel Light" panose="020B0303020204020204" pitchFamily="34" charset="0"/>
              </a:rPr>
              <a:t>DMDU Annual Meeting 2022</a:t>
            </a:r>
          </a:p>
          <a:p>
            <a:endParaRPr lang="en-US" sz="1400" i="1" dirty="0">
              <a:solidFill>
                <a:schemeClr val="bg1"/>
              </a:solidFill>
              <a:latin typeface="Corbel Light" panose="020B0303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40974-7504-9AFC-5E9D-68A6D3B0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93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51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EBEFA-2EE5-B3D4-E5DA-BF92C6A79B3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Exploratory Uses | Case Study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 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345E9-E1EA-00E6-E67D-D0246849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0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Mid-Latitudes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3D7CE-20AD-B50C-06D1-00C087CC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49663"/>
            <a:ext cx="10392074" cy="5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6914C8-ACEF-F5A0-AB9D-5B51E3226343}"/>
              </a:ext>
            </a:extLst>
          </p:cNvPr>
          <p:cNvSpPr txBox="1"/>
          <p:nvPr/>
        </p:nvSpPr>
        <p:spPr>
          <a:xfrm>
            <a:off x="3368031" y="982802"/>
            <a:ext cx="482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Include subtropical and temperate zones</a:t>
            </a:r>
          </a:p>
          <a:p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286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50" y="0"/>
            <a:ext cx="10465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1971" y="6305951"/>
            <a:ext cx="2922662" cy="36933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 Dam Failure, 2017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2625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50" y="0"/>
            <a:ext cx="104657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86" y="6071516"/>
            <a:ext cx="6768238" cy="649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748" y="5606842"/>
            <a:ext cx="2250476" cy="388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44992" y="6211725"/>
            <a:ext cx="2299531" cy="36933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Lake Oroville,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1"/>
            <a:ext cx="1726250" cy="6858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9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Motivation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1670798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1728335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1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514315" y="2977224"/>
            <a:ext cx="822960" cy="82296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79745" y="3034761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A6192E"/>
                </a:solidFill>
              </a:rPr>
              <a:t>2</a:t>
            </a:r>
            <a:endParaRPr lang="en-US" sz="2800" b="1" dirty="0">
              <a:solidFill>
                <a:srgbClr val="A6192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96" y="3152539"/>
            <a:ext cx="1001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This volatility is in part driven by natural variability and extremes are being amplified by climate changes.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5C4E2-0B7D-5DAA-5D81-D561525FFBCD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A3E16-A6D9-4AE7-6E29-6B67E147D0AC}"/>
              </a:ext>
            </a:extLst>
          </p:cNvPr>
          <p:cNvSpPr txBox="1"/>
          <p:nvPr/>
        </p:nvSpPr>
        <p:spPr>
          <a:xfrm>
            <a:off x="1395730" y="1690688"/>
            <a:ext cx="1001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Managing water systems in the Western US is extremely difficult due to extreme interannual volatility that characterizes the region’s hydroclimate.</a:t>
            </a:r>
          </a:p>
        </p:txBody>
      </p:sp>
    </p:spTree>
    <p:extLst>
      <p:ext uri="{BB962C8B-B14F-4D97-AF65-F5344CB8AC3E}">
        <p14:creationId xmlns:p14="http://schemas.microsoft.com/office/powerpoint/2010/main" val="10331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482048"/>
            <a:ext cx="5488299" cy="40568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669777"/>
            <a:ext cx="577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Tree-ring reconstructions have revealed multiple persistent </a:t>
            </a:r>
            <a:r>
              <a:rPr lang="en-US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megadroughts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over the past millennium.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Natural variability can produce extreme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8DD3-03F2-2A0B-3AC9-4AD89620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E472F-2FE8-8A8E-66B5-534454E1F166}"/>
              </a:ext>
            </a:extLst>
          </p:cNvPr>
          <p:cNvSpPr txBox="1"/>
          <p:nvPr/>
        </p:nvSpPr>
        <p:spPr>
          <a:xfrm>
            <a:off x="6700345" y="1690688"/>
            <a:ext cx="493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The Great Flood of 1862- Turned the Sacramento and San Joaquin valleys into inland seas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740" y="2237290"/>
            <a:ext cx="4838437" cy="37280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09212" y="5998374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Downtown Sacramento following the Great Flood of 1862. The city remained underwater for months, triggering a massive reconstruction project to raise the downtown area 10 to 15 feet. (San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Bernadino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Sun)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D99EE4-50CD-BA67-0C99-676852944EF4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|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 | Exploratory Uses| Case Study | Conclusion  </a:t>
            </a:r>
          </a:p>
        </p:txBody>
      </p:sp>
    </p:spTree>
    <p:extLst>
      <p:ext uri="{BB962C8B-B14F-4D97-AF65-F5344CB8AC3E}">
        <p14:creationId xmlns:p14="http://schemas.microsoft.com/office/powerpoint/2010/main" val="1989372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11856</TotalTime>
  <Words>2508</Words>
  <Application>Microsoft Office PowerPoint</Application>
  <PresentationFormat>Widescreen</PresentationFormat>
  <Paragraphs>376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CMU Bright</vt:lpstr>
      <vt:lpstr>Corbel Light</vt:lpstr>
      <vt:lpstr>Gill Sans MT</vt:lpstr>
      <vt:lpstr>Leelawadee</vt:lpstr>
      <vt:lpstr>Office Theme</vt:lpstr>
      <vt:lpstr>PowerPoint Presentation</vt:lpstr>
      <vt:lpstr>Key Motivation</vt:lpstr>
      <vt:lpstr>California experiences extreme hydroclimate volatility. </vt:lpstr>
      <vt:lpstr>California experiences extreme hydroclimate volatility. </vt:lpstr>
      <vt:lpstr>California experiences extreme hydroclimate volatility. </vt:lpstr>
      <vt:lpstr>PowerPoint Presentation</vt:lpstr>
      <vt:lpstr>PowerPoint Presentation</vt:lpstr>
      <vt:lpstr>Key Motivation</vt:lpstr>
      <vt:lpstr>Natural variability can produce extreme events.</vt:lpstr>
      <vt:lpstr>Climate changes can exacerbate extremes. </vt:lpstr>
      <vt:lpstr>Key Motivation</vt:lpstr>
      <vt:lpstr>A common approach to generating physically plausible future SOWs is by using GCMs </vt:lpstr>
      <vt:lpstr>Gap: GCMs do not represent regional dynamics well. </vt:lpstr>
      <vt:lpstr>Stochastic tools paired with bottom-up approaches are more robust for conducting regional assessments.</vt:lpstr>
      <vt:lpstr>Stochastic tools paired with bottom-up approaches are more robust for conducting regional assessments.</vt:lpstr>
      <vt:lpstr>Stochastic tools paired with bottom-up approaches are more robust for conducting regional assessments.</vt:lpstr>
      <vt:lpstr>Important drivers will dictate how to manage for future extremes</vt:lpstr>
      <vt:lpstr>We need a tool that will facilitate the assessments of interest.</vt:lpstr>
      <vt:lpstr>We need a tool that will facilitate the assessments of interest.</vt:lpstr>
      <vt:lpstr>A weather regime based-stochastic weather generator allows the generation of physically plausible synthetic weather.</vt:lpstr>
      <vt:lpstr>Weather regimes are large-scale persistent pressure patterns that influence regional weather.</vt:lpstr>
      <vt:lpstr>Weather regimes are large-scale persistent pressure patterns that influence regional weather.</vt:lpstr>
      <vt:lpstr>Weather regimes are large-scale persistent pressure patterns that influence regional weather.</vt:lpstr>
      <vt:lpstr>Weather regimes are large-scale persistent pressure patterns that influence regional weather.</vt:lpstr>
      <vt:lpstr>A weather regime based-stochastic weather generator allows the generation of physically plausible synthetic ensembles. </vt:lpstr>
      <vt:lpstr>A weather regime based-stochastic weather generator allows the generation of physically plausible synthetic ensembles. </vt:lpstr>
      <vt:lpstr>A weather regime based-stochastic weather generator allows the generation of physically plausible synthetic ensembles. </vt:lpstr>
      <vt:lpstr>We need a tool that will facilitate the assessments of interest.</vt:lpstr>
      <vt:lpstr>A weather regime based-stochastic weather generator allows the generation of physically plausible synthetic ensembles. </vt:lpstr>
      <vt:lpstr>Thermodynamic climate changes can be applied post-generation. </vt:lpstr>
      <vt:lpstr>Thermodynamic climate changes can be applied post-generation. </vt:lpstr>
      <vt:lpstr>We need a tool that will facilitate the assessments of interest.</vt:lpstr>
      <vt:lpstr>The weather generator can accommodate boundary forcing that dictates weather regime evolution. </vt:lpstr>
      <vt:lpstr>We reconstruct weather regime occurrence back to the year 1400 CE.</vt:lpstr>
      <vt:lpstr>We demonstrate the variability in weather regime dynamics prior to the instrumental period. </vt:lpstr>
      <vt:lpstr>We demonstrate the variability in weather regime dynamics prior to the instrumental period. </vt:lpstr>
      <vt:lpstr>We use the reconstructed WR dynamics to drive the weather generator.</vt:lpstr>
      <vt:lpstr>We then pair the generated weather with hydrologic models to get ensembles of streamflow for the region.  </vt:lpstr>
      <vt:lpstr>We generate flood and drought metrics from the hydrology ensembles.</vt:lpstr>
      <vt:lpstr>Example Exploratory Uses</vt:lpstr>
      <vt:lpstr>This tool creates SOWs that: </vt:lpstr>
      <vt:lpstr>This tool creates SOWs that: </vt:lpstr>
      <vt:lpstr>This tool creates SOWs that: </vt:lpstr>
      <vt:lpstr>This tool creates SOWs that: </vt:lpstr>
      <vt:lpstr>Example Case Study</vt:lpstr>
      <vt:lpstr>Ensembles from this study will be used to force California food-energy-water system model. </vt:lpstr>
      <vt:lpstr>Conclusion </vt:lpstr>
      <vt:lpstr>Conclusion </vt:lpstr>
      <vt:lpstr>Conclusion </vt:lpstr>
      <vt:lpstr>PowerPoint Presentation</vt:lpstr>
      <vt:lpstr>Mid-Latitudes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Rohini Gupta</dc:creator>
  <cp:lastModifiedBy>Rohini Gupta</cp:lastModifiedBy>
  <cp:revision>237</cp:revision>
  <dcterms:created xsi:type="dcterms:W3CDTF">2022-09-29T18:48:31Z</dcterms:created>
  <dcterms:modified xsi:type="dcterms:W3CDTF">2022-11-11T02:59:03Z</dcterms:modified>
</cp:coreProperties>
</file>