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2" r:id="rId2"/>
    <p:sldId id="285" r:id="rId3"/>
    <p:sldId id="287" r:id="rId4"/>
    <p:sldId id="288" r:id="rId5"/>
    <p:sldId id="335" r:id="rId6"/>
    <p:sldId id="322" r:id="rId7"/>
    <p:sldId id="295" r:id="rId8"/>
    <p:sldId id="290" r:id="rId9"/>
    <p:sldId id="333" r:id="rId10"/>
    <p:sldId id="334" r:id="rId11"/>
    <p:sldId id="336" r:id="rId12"/>
    <p:sldId id="296" r:id="rId13"/>
    <p:sldId id="293" r:id="rId14"/>
    <p:sldId id="284" r:id="rId15"/>
    <p:sldId id="280" r:id="rId16"/>
    <p:sldId id="301" r:id="rId17"/>
    <p:sldId id="323" r:id="rId18"/>
    <p:sldId id="302" r:id="rId19"/>
    <p:sldId id="303" r:id="rId20"/>
    <p:sldId id="324" r:id="rId21"/>
    <p:sldId id="305" r:id="rId22"/>
    <p:sldId id="304" r:id="rId23"/>
    <p:sldId id="306" r:id="rId24"/>
    <p:sldId id="307" r:id="rId25"/>
    <p:sldId id="308" r:id="rId26"/>
    <p:sldId id="311" r:id="rId27"/>
    <p:sldId id="309" r:id="rId28"/>
    <p:sldId id="310" r:id="rId29"/>
    <p:sldId id="281" r:id="rId30"/>
    <p:sldId id="312" r:id="rId31"/>
    <p:sldId id="338" r:id="rId32"/>
    <p:sldId id="340" r:id="rId33"/>
    <p:sldId id="341" r:id="rId34"/>
    <p:sldId id="342" r:id="rId35"/>
    <p:sldId id="34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7664"/>
    <a:srgbClr val="23291B"/>
    <a:srgbClr val="D5DCB3"/>
    <a:srgbClr val="7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5290" autoAdjust="0"/>
  </p:normalViewPr>
  <p:slideViewPr>
    <p:cSldViewPr snapToGrid="0">
      <p:cViewPr varScale="1">
        <p:scale>
          <a:sx n="54" d="100"/>
          <a:sy n="54" d="100"/>
        </p:scale>
        <p:origin x="95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5942B-3F10-4BDE-86AC-6154294E6B5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A4438-8FC2-45A8-8F27-9576B502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A4438-8FC2-45A8-8F27-9576B5022F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https://colah.github.io/posts/2015-08-Understanding-LSTMs/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A4438-8FC2-45A8-8F27-9576B5022F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5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 inputs </a:t>
            </a:r>
          </a:p>
          <a:p>
            <a:r>
              <a:rPr lang="en-US" dirty="0"/>
              <a:t>10 neurons_&gt; 10 outputs</a:t>
            </a:r>
          </a:p>
          <a:p>
            <a:r>
              <a:rPr lang="en-US" dirty="0"/>
              <a:t>2 neurons</a:t>
            </a:r>
          </a:p>
          <a:p>
            <a:r>
              <a:rPr lang="en-US" dirty="0"/>
              <a:t>Gives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A4438-8FC2-45A8-8F27-9576B5022F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3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A4438-8FC2-45A8-8F27-9576B5022F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F09A16F-BB01-4960-9D6D-F0E308EC858D}" type="datetime1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Tech Talks Forum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8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E02FDEB-0D7D-4970-8F35-F934DE555B2E}" type="datetime1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Emerging Tech Talks Forum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1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457A6A21-CE65-4327-AF3E-6B2C1E2FA6BD}" type="datetime1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Emerging Tech Talks Forum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A6B77CC-3D23-4105-BA4F-8737F37716A9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5837766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5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5F83E8A-FC0D-47E6-BC5D-97DD137D28E5}" type="datetime1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Tech Talks Forum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6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02BD868-4ADF-4164-B638-1001A0662D6D}" type="datetime1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Tech Talks 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2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424EDCC-4039-44B2-B42C-99FB8ADCDBE7}" type="datetime1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Tech Talks Forum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8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15BB5C4-CE5C-4DB5-94AB-72AEAB080F71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Emerging Tech Talks Forum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0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3EF038A-7309-4452-B1AB-0382D04280FD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Emerging Tech Talks Forum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1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844F20A-E110-4724-A2A5-DFAAA7905217}" type="datetime1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Tech Talks 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6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16A4462-624F-4EC2-A5E6-C1F3AE6830D1}" type="datetime1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Tech Talks 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6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4B2870C4-D72D-4D9F-9AF3-EC67AF019CF8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Emerging Tech Talks Forum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B7F80-F312-48A2-B789-443729E8FA0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5837766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1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24B5C-BF31-56A5-CA0D-1FEA4831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fld id="{BD88B3E8-E7EC-46DB-9E08-29C77EB291A9}" type="datetime1">
              <a:rPr lang="en-US" smtClean="0"/>
              <a:t>10/4/2023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3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E06BB7-330F-294B-BE26-B996B98426A1}"/>
              </a:ext>
            </a:extLst>
          </p:cNvPr>
          <p:cNvSpPr txBox="1"/>
          <p:nvPr/>
        </p:nvSpPr>
        <p:spPr>
          <a:xfrm>
            <a:off x="2772508" y="926653"/>
            <a:ext cx="62345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705991"/>
            <a:r>
              <a:rPr lang="en-US" sz="3200" dirty="0">
                <a:latin typeface="Agency FB" panose="020B0503020202020204" pitchFamily="34" charset="0"/>
                <a:cs typeface="Leelawadee" panose="020B0502040204020203" pitchFamily="34" charset="-34"/>
              </a:rPr>
              <a:t>A Primer on LSTMs  (with a Hydrology Twist)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22620" y="5365820"/>
            <a:ext cx="6149591" cy="1355654"/>
          </a:xfrm>
          <a:prstGeom prst="rect">
            <a:avLst/>
          </a:prstGeom>
          <a:solidFill>
            <a:schemeClr val="dk1">
              <a:alpha val="4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72961498-81D9-423D-AB3B-4C584F3E4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54" y="5242958"/>
            <a:ext cx="9528921" cy="188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0688" tIns="85344" rIns="170688" bIns="85344">
            <a:spAutoFit/>
          </a:bodyPr>
          <a:lstStyle/>
          <a:p>
            <a:pPr algn="ctr" defTabSz="1705991">
              <a:spcAft>
                <a:spcPts val="400"/>
              </a:spcAft>
            </a:pP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  <a:ea typeface="CMU Bright" panose="02000603000000000000" pitchFamily="2" charset="0"/>
                <a:cs typeface="CMU Bright" panose="02000603000000000000" pitchFamily="2" charset="0"/>
              </a:rPr>
              <a:t>Rohini S. Gupta</a:t>
            </a:r>
          </a:p>
          <a:p>
            <a:pPr algn="ctr" defTabSz="1705991">
              <a:spcAft>
                <a:spcPts val="400"/>
              </a:spcAft>
            </a:pP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CMU Bright" panose="02000603000000000000" pitchFamily="2" charset="0"/>
                <a:cs typeface="CMU Bright" panose="02000603000000000000" pitchFamily="2" charset="0"/>
              </a:rPr>
              <a:t>Civil and Environmental Engineering, Cornell University</a:t>
            </a:r>
          </a:p>
          <a:p>
            <a:pPr algn="ctr" defTabSz="1705991">
              <a:spcAft>
                <a:spcPts val="400"/>
              </a:spcAft>
            </a:pP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  <a:ea typeface="CMU Bright" panose="02000603000000000000" pitchFamily="2" charset="0"/>
                <a:cs typeface="CMU Bright" panose="02000603000000000000" pitchFamily="2" charset="0"/>
              </a:rPr>
              <a:t>10.3.2023</a:t>
            </a:r>
          </a:p>
          <a:p>
            <a:pPr algn="ctr" defTabSz="1705991">
              <a:spcAft>
                <a:spcPts val="400"/>
              </a:spcAft>
            </a:pPr>
            <a:endParaRPr lang="en-US" sz="3200" baseline="30000" dirty="0">
              <a:solidFill>
                <a:schemeClr val="bg1"/>
              </a:solidFill>
              <a:latin typeface="Agency FB" panose="020B0503020202020204" pitchFamily="34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92000" cy="524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0" y="118317"/>
            <a:ext cx="796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solidFill>
                  <a:schemeClr val="bg1"/>
                </a:solidFill>
                <a:latin typeface="Corbel Light" panose="020B0303020204020204" pitchFamily="34" charset="0"/>
              </a:rPr>
              <a:t>MultiSector</a:t>
            </a:r>
            <a:r>
              <a:rPr lang="en-US" sz="1400" i="1" dirty="0">
                <a:solidFill>
                  <a:schemeClr val="bg1"/>
                </a:solidFill>
                <a:latin typeface="Corbel Light" panose="020B0303020204020204" pitchFamily="34" charset="0"/>
              </a:rPr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365387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Feedforward Network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DFF8A12-D255-49EC-8145-14B27CE6CF90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10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xonomy of machine learning algorithms. | Download Scientific Diagram">
            <a:extLst>
              <a:ext uri="{FF2B5EF4-FFF2-40B4-BE49-F238E27FC236}">
                <a16:creationId xmlns:a16="http://schemas.microsoft.com/office/drawing/2014/main" id="{E8C38A58-2307-95AE-5D21-6664F96B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22" y="1603602"/>
            <a:ext cx="3977234" cy="44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E569E7-6268-1368-487C-FBFA1FD2C291}"/>
              </a:ext>
            </a:extLst>
          </p:cNvPr>
          <p:cNvSpPr/>
          <p:nvPr/>
        </p:nvSpPr>
        <p:spPr>
          <a:xfrm>
            <a:off x="3716977" y="1523766"/>
            <a:ext cx="855024" cy="435663"/>
          </a:xfrm>
          <a:prstGeom prst="rect">
            <a:avLst/>
          </a:prstGeom>
          <a:noFill/>
          <a:ln w="28575">
            <a:solidFill>
              <a:srgbClr val="74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3B95ACC-0774-BDE2-958B-ABA8E7C3D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3864240"/>
            <a:ext cx="5627914" cy="1395079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gency FB" panose="020B0503020202020204" pitchFamily="34" charset="0"/>
              </a:rPr>
              <a:t>Information only travels forward (no feedback)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gency FB" panose="020B0503020202020204" pitchFamily="34" charset="0"/>
              </a:rPr>
              <a:t>For time series analysis, any information about the sequential order of inputs is lost</a:t>
            </a:r>
          </a:p>
          <a:p>
            <a:pPr marL="0" indent="0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8166C4B-74F5-D4F7-2162-EDF692AE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27092"/>
            <a:ext cx="5323115" cy="239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E2A52075-11ED-B3DD-7E7B-47A25D00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299621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Why do we need memory-based models?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78D-694C-4B3F-AB8B-D1FDE21BE583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11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20" y="1747168"/>
            <a:ext cx="9517961" cy="4622345"/>
          </a:xfrm>
          <a:prstGeom prst="rect">
            <a:avLst/>
          </a:prstGeom>
        </p:spPr>
      </p:pic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58C9F55-7B27-B7A2-FC96-5AC2D9DCEE16}"/>
              </a:ext>
            </a:extLst>
          </p:cNvPr>
          <p:cNvSpPr txBox="1">
            <a:spLocks/>
          </p:cNvSpPr>
          <p:nvPr/>
        </p:nvSpPr>
        <p:spPr>
          <a:xfrm>
            <a:off x="9198914" y="1419165"/>
            <a:ext cx="2576398" cy="853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Agency FB" panose="020B0503020202020204" pitchFamily="34" charset="0"/>
              </a:rPr>
              <a:t>Exhibits strong temporal dependencies where current climate state is influenced by past states.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98914" y="894666"/>
            <a:ext cx="192713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>
                <a:latin typeface="Agency FB" panose="020B0503020202020204" pitchFamily="34" charset="0"/>
              </a:rPr>
              <a:t>Climate Model Downscaling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0278" y="2146067"/>
            <a:ext cx="174278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>
                <a:latin typeface="Agency FB" panose="020B0503020202020204" pitchFamily="34" charset="0"/>
              </a:rPr>
              <a:t>Rainfall-Runoff Modeling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324" y="2631931"/>
            <a:ext cx="15543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gency FB" panose="020B0503020202020204" pitchFamily="34" charset="0"/>
              </a:rPr>
              <a:t>Hydrologic processes at varying time scales influence runoff (snow accumulation, precipitation, groundwater processes)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/>
        </p:blipFill>
        <p:spPr>
          <a:xfrm>
            <a:off x="6746630" y="4189409"/>
            <a:ext cx="287215" cy="2474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/>
        </p:blipFill>
        <p:spPr>
          <a:xfrm>
            <a:off x="6890237" y="4489113"/>
            <a:ext cx="287215" cy="2474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/>
        </p:blipFill>
        <p:spPr>
          <a:xfrm>
            <a:off x="7218700" y="4306040"/>
            <a:ext cx="287215" cy="2474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/>
        </p:blipFill>
        <p:spPr>
          <a:xfrm>
            <a:off x="7075092" y="3934616"/>
            <a:ext cx="287215" cy="2474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/>
        </p:blipFill>
        <p:spPr>
          <a:xfrm>
            <a:off x="5009940" y="4073233"/>
            <a:ext cx="287215" cy="2474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/>
        </p:blipFill>
        <p:spPr>
          <a:xfrm>
            <a:off x="5009940" y="4405498"/>
            <a:ext cx="287215" cy="2474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/>
        </p:blipFill>
        <p:spPr>
          <a:xfrm>
            <a:off x="4520266" y="4182063"/>
            <a:ext cx="287215" cy="2474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/>
        </p:blipFill>
        <p:spPr>
          <a:xfrm>
            <a:off x="7273534" y="4694034"/>
            <a:ext cx="287215" cy="2474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/>
        </p:blipFill>
        <p:spPr>
          <a:xfrm>
            <a:off x="5009940" y="4938981"/>
            <a:ext cx="287215" cy="24744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455074" y="4073233"/>
            <a:ext cx="146226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>
                <a:latin typeface="Agency FB" panose="020B0503020202020204" pitchFamily="34" charset="0"/>
              </a:rPr>
              <a:t>Household Behavior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90594" y="4429510"/>
            <a:ext cx="14524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gency FB" panose="020B0503020202020204" pitchFamily="34" charset="0"/>
              </a:rPr>
              <a:t>Learning customer behavior in response to electricity prices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 flipH="1">
            <a:off x="7505915" y="4633323"/>
            <a:ext cx="779384" cy="6623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 flipH="1">
            <a:off x="7859068" y="4466420"/>
            <a:ext cx="779384" cy="66233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 flipH="1">
            <a:off x="3916681" y="3702148"/>
            <a:ext cx="779384" cy="66233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8773452" y="3326537"/>
            <a:ext cx="128913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>
                <a:latin typeface="Agency FB" panose="020B0503020202020204" pitchFamily="34" charset="0"/>
              </a:rPr>
              <a:t>Load Forecasting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451891" y="3704449"/>
            <a:ext cx="19219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gency FB" panose="020B0503020202020204" pitchFamily="34" charset="0"/>
              </a:rPr>
              <a:t>Predicting future energy demand and renewable energy generation/integration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EA23C7CD-92EF-2855-0B9D-90524C328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271051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90954"/>
            <a:ext cx="10515600" cy="1325563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Recurrent Networks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D689E37-03A4-4ED9-A0CF-D17806C66170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12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Picture 2" descr="Taxonomy of machine learning algorithms. | Download Scientific Diagram">
            <a:extLst>
              <a:ext uri="{FF2B5EF4-FFF2-40B4-BE49-F238E27FC236}">
                <a16:creationId xmlns:a16="http://schemas.microsoft.com/office/drawing/2014/main" id="{FC6C95B4-E2AB-52B5-58D1-BBE300D3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22" y="1603602"/>
            <a:ext cx="3977234" cy="44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80B1CB-F1C7-BB64-660C-A6E19184656B}"/>
              </a:ext>
            </a:extLst>
          </p:cNvPr>
          <p:cNvSpPr/>
          <p:nvPr/>
        </p:nvSpPr>
        <p:spPr>
          <a:xfrm>
            <a:off x="3728853" y="4492597"/>
            <a:ext cx="855024" cy="435663"/>
          </a:xfrm>
          <a:prstGeom prst="rect">
            <a:avLst/>
          </a:prstGeom>
          <a:noFill/>
          <a:ln w="28575">
            <a:solidFill>
              <a:srgbClr val="74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2F14AAE2-2A63-718F-0515-E197F48C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323079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4999981-01AA-486E-8468-F655F7964614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13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EE14365-2CAE-01FB-FFD6-3B522D26B531}"/>
              </a:ext>
            </a:extLst>
          </p:cNvPr>
          <p:cNvSpPr/>
          <p:nvPr/>
        </p:nvSpPr>
        <p:spPr>
          <a:xfrm>
            <a:off x="2577599" y="5762434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 West,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C9BCE4-E05A-BAC2-DC48-2664F33DAB79}"/>
              </a:ext>
            </a:extLst>
          </p:cNvPr>
          <p:cNvSpPr/>
          <p:nvPr/>
        </p:nvSpPr>
        <p:spPr>
          <a:xfrm>
            <a:off x="1752600" y="3810001"/>
            <a:ext cx="1077686" cy="468086"/>
          </a:xfrm>
          <a:prstGeom prst="rect">
            <a:avLst/>
          </a:prstGeom>
          <a:noFill/>
          <a:ln w="28575">
            <a:solidFill>
              <a:srgbClr val="74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A375CE-8934-DBB6-FEDD-A6D94CEC3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4116"/>
            <a:ext cx="9993086" cy="43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F11BCC42-FB97-B891-CD83-77CBD9A9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54"/>
            <a:ext cx="10515600" cy="1325563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Recurrent Networks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3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68B1B75-01EF-4F46-C61D-6AECD0748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88195"/>
            <a:ext cx="5942434" cy="808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Agency FB" panose="020B0503020202020204" pitchFamily="34" charset="0"/>
              </a:rPr>
              <a:t>RNNs struggle to retain longer dependencies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Long Short-Term Memory (LSTM) Models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A9EAF06-E0F9-4F7C-BF9C-1749DC354761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14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0E77DF7-7005-960A-8399-9447646FCCF6}"/>
              </a:ext>
            </a:extLst>
          </p:cNvPr>
          <p:cNvSpPr/>
          <p:nvPr/>
        </p:nvSpPr>
        <p:spPr>
          <a:xfrm>
            <a:off x="10090496" y="185986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id="{CC72A06A-E427-9F5C-B9F6-4293BCA67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5"/>
          <a:stretch/>
        </p:blipFill>
        <p:spPr bwMode="auto">
          <a:xfrm>
            <a:off x="462644" y="1817343"/>
            <a:ext cx="5064248" cy="34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E87FAF6-BAA5-D9CD-0B25-5D3DF54850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4377" y="2143693"/>
            <a:ext cx="567646" cy="391886"/>
          </a:xfrm>
          <a:prstGeom prst="curvedConnector3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BCEEF4E-F2A0-9BE5-0094-C5122D8894E8}"/>
              </a:ext>
            </a:extLst>
          </p:cNvPr>
          <p:cNvSpPr txBox="1"/>
          <p:nvPr/>
        </p:nvSpPr>
        <p:spPr>
          <a:xfrm>
            <a:off x="250371" y="1690688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Cell State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906CBA-E534-01A8-2C93-F4A6DE47E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83" y="2184851"/>
            <a:ext cx="5361776" cy="1913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B8072E-198F-10F5-FF97-AAA3C5B97D3B}"/>
                  </a:ext>
                </a:extLst>
              </p:cNvPr>
              <p:cNvSpPr txBox="1"/>
              <p:nvPr/>
            </p:nvSpPr>
            <p:spPr>
              <a:xfrm>
                <a:off x="7380351" y="4592849"/>
                <a:ext cx="2644831" cy="818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B8072E-198F-10F5-FF97-AAA3C5B97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51" y="4592849"/>
                <a:ext cx="2644831" cy="81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32522E3-90C9-7E76-BF7B-7BDED739B0EC}"/>
              </a:ext>
            </a:extLst>
          </p:cNvPr>
          <p:cNvCxnSpPr>
            <a:cxnSpLocks/>
          </p:cNvCxnSpPr>
          <p:nvPr/>
        </p:nvCxnSpPr>
        <p:spPr>
          <a:xfrm rot="16200000" flipV="1">
            <a:off x="8025410" y="4226676"/>
            <a:ext cx="713182" cy="457202"/>
          </a:xfrm>
          <a:prstGeom prst="curvedConnector3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C8E779C1-41D9-EB26-D844-3C0EE845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967" y="5608442"/>
            <a:ext cx="7009233" cy="808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Both models have states that are updated through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18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418659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5CD3D1-7B2E-77CE-5199-1FCEC250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Into the Guts of an LSTM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B0FE9F-7DD5-1772-900A-EBC33E3B7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DC20-49B6-4256-B467-E8AB3CFF40E6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15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94207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LSTM Chain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F545329-CBF3-426E-86D5-7EFABFC77F4E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16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AB4037-0230-430E-2462-F5F90D122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86" y="1492790"/>
            <a:ext cx="9144000" cy="32845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  <p:sp>
        <p:nvSpPr>
          <p:cNvPr id="2" name="Rectangle 1"/>
          <p:cNvSpPr/>
          <p:nvPr/>
        </p:nvSpPr>
        <p:spPr>
          <a:xfrm>
            <a:off x="8610600" y="4296311"/>
            <a:ext cx="10967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Christopher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Olah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, 2015</a:t>
            </a:r>
            <a:endParaRPr lang="en-US" sz="1000" i="0" dirty="0">
              <a:solidFill>
                <a:schemeClr val="bg1">
                  <a:lumMod val="50000"/>
                </a:schemeClr>
              </a:solidFill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7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LSTM Chain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F545329-CBF3-426E-86D5-7EFABFC77F4E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17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AB4037-0230-430E-2462-F5F90D122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07" y="2929705"/>
            <a:ext cx="9144000" cy="32845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327057-6422-EC8C-A309-8373970A3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598" y="770665"/>
            <a:ext cx="6353299" cy="2377528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8E779C1-41D9-EB26-D844-3C0EE845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983" y="2285999"/>
            <a:ext cx="3183907" cy="10098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Unlike an RNN, an LSTM has four interacting layers within a cell.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19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60768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Deeper Look into a Cell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8ECC21-9813-435A-9F95-D039EBD3CBDA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18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7E59A0FD-D2B6-D188-F1E6-444239986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5"/>
          <a:stretch/>
        </p:blipFill>
        <p:spPr bwMode="auto">
          <a:xfrm>
            <a:off x="3537854" y="1737506"/>
            <a:ext cx="5064248" cy="34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DED6D40E-8578-28A1-7925-480AE06B61C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29587" y="2063856"/>
            <a:ext cx="567646" cy="391886"/>
          </a:xfrm>
          <a:prstGeom prst="curvedConnector3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FE6B1B8-70BD-B39E-EF99-7BB80CAFCD8E}"/>
              </a:ext>
            </a:extLst>
          </p:cNvPr>
          <p:cNvSpPr txBox="1"/>
          <p:nvPr/>
        </p:nvSpPr>
        <p:spPr>
          <a:xfrm>
            <a:off x="3325581" y="1610851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Cell State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32EA2847-7F25-713F-CB5C-C6E142B92F17}"/>
              </a:ext>
            </a:extLst>
          </p:cNvPr>
          <p:cNvCxnSpPr>
            <a:cxnSpLocks/>
          </p:cNvCxnSpPr>
          <p:nvPr/>
        </p:nvCxnSpPr>
        <p:spPr>
          <a:xfrm flipV="1">
            <a:off x="3537854" y="4361531"/>
            <a:ext cx="375555" cy="151418"/>
          </a:xfrm>
          <a:prstGeom prst="curvedConnector3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0370B62-CB6A-CC93-31E0-101B88C40B31}"/>
              </a:ext>
            </a:extLst>
          </p:cNvPr>
          <p:cNvSpPr txBox="1"/>
          <p:nvPr/>
        </p:nvSpPr>
        <p:spPr>
          <a:xfrm>
            <a:off x="2906480" y="4038366"/>
            <a:ext cx="162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Hidden </a:t>
            </a:r>
          </a:p>
          <a:p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2A9E8B-F9EC-DD60-5BAB-6D14F83A27E6}"/>
              </a:ext>
            </a:extLst>
          </p:cNvPr>
          <p:cNvSpPr txBox="1"/>
          <p:nvPr/>
        </p:nvSpPr>
        <p:spPr>
          <a:xfrm>
            <a:off x="4098468" y="5311869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Inputs 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E92B887E-B685-7E6B-50EC-1F0EE7CFAC8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302999" y="5110105"/>
            <a:ext cx="254962" cy="195943"/>
          </a:xfrm>
          <a:prstGeom prst="curvedConnector3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1981AA-03E9-DF85-01A2-DBD85034DEB5}"/>
              </a:ext>
            </a:extLst>
          </p:cNvPr>
          <p:cNvSpPr txBox="1"/>
          <p:nvPr/>
        </p:nvSpPr>
        <p:spPr>
          <a:xfrm>
            <a:off x="7284928" y="1524447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Outputs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7DC29A0D-F2C7-98FE-EEAA-0689718B7F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80130" y="1749031"/>
            <a:ext cx="277584" cy="226945"/>
          </a:xfrm>
          <a:prstGeom prst="curvedConnector3">
            <a:avLst>
              <a:gd name="adj1" fmla="val 182353"/>
            </a:avLst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E75BE3-A383-CE51-D9D0-B7EF9295E71C}"/>
              </a:ext>
            </a:extLst>
          </p:cNvPr>
          <p:cNvSpPr txBox="1"/>
          <p:nvPr/>
        </p:nvSpPr>
        <p:spPr>
          <a:xfrm>
            <a:off x="4887513" y="1570613"/>
            <a:ext cx="78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Forget </a:t>
            </a:r>
          </a:p>
          <a:p>
            <a:pPr algn="ctr"/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Gate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8A1DC1-6057-4CDA-8110-66EBDABA9F9C}"/>
              </a:ext>
            </a:extLst>
          </p:cNvPr>
          <p:cNvSpPr txBox="1"/>
          <p:nvPr/>
        </p:nvSpPr>
        <p:spPr>
          <a:xfrm>
            <a:off x="5857868" y="1578206"/>
            <a:ext cx="78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Input</a:t>
            </a:r>
          </a:p>
          <a:p>
            <a:pPr algn="ctr"/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Gate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30D20-7A3F-8049-5A8F-3FADE322D773}"/>
              </a:ext>
            </a:extLst>
          </p:cNvPr>
          <p:cNvSpPr txBox="1"/>
          <p:nvPr/>
        </p:nvSpPr>
        <p:spPr>
          <a:xfrm>
            <a:off x="6196357" y="5001321"/>
            <a:ext cx="78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Output</a:t>
            </a:r>
          </a:p>
          <a:p>
            <a:pPr algn="ctr"/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Gate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4367FB-B28E-F6C6-39C6-1FC7D23EBE42}"/>
              </a:ext>
            </a:extLst>
          </p:cNvPr>
          <p:cNvCxnSpPr>
            <a:cxnSpLocks/>
          </p:cNvCxnSpPr>
          <p:nvPr/>
        </p:nvCxnSpPr>
        <p:spPr>
          <a:xfrm flipH="1">
            <a:off x="5079708" y="2224537"/>
            <a:ext cx="273339" cy="1541920"/>
          </a:xfrm>
          <a:prstGeom prst="straightConnector1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1926C5-F830-78E8-05AC-635145002A75}"/>
              </a:ext>
            </a:extLst>
          </p:cNvPr>
          <p:cNvCxnSpPr>
            <a:cxnSpLocks/>
          </p:cNvCxnSpPr>
          <p:nvPr/>
        </p:nvCxnSpPr>
        <p:spPr>
          <a:xfrm flipH="1">
            <a:off x="5565320" y="2224537"/>
            <a:ext cx="583908" cy="1618120"/>
          </a:xfrm>
          <a:prstGeom prst="straightConnector1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F5D232-CAFA-44A1-432F-1502C734DFD5}"/>
              </a:ext>
            </a:extLst>
          </p:cNvPr>
          <p:cNvCxnSpPr>
            <a:cxnSpLocks/>
          </p:cNvCxnSpPr>
          <p:nvPr/>
        </p:nvCxnSpPr>
        <p:spPr>
          <a:xfrm flipV="1">
            <a:off x="6568328" y="4329688"/>
            <a:ext cx="73313" cy="542453"/>
          </a:xfrm>
          <a:prstGeom prst="straightConnector1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28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2367573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Cell State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624DC6-BFB2-468B-AC01-0A2E15866DD6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19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C55D4A7-B3BD-FF63-E3ED-B1D6E3ED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957"/>
            <a:ext cx="12192000" cy="3765766"/>
          </a:xfrm>
          <a:prstGeom prst="rect">
            <a:avLst/>
          </a:prstGeom>
        </p:spPr>
      </p:pic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1122E8B7-EBA0-A5A9-FEA6-DC7EF917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5" y="2959528"/>
            <a:ext cx="2393690" cy="252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Runs through entire chain and represents information flow and retainment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18588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Let’s think about Rainfall-Runoff Modeling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55CD4BA-7F20-46C2-A9CC-0E2A612897E0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2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E2B397F-1CAF-0739-AD8F-48537C4A8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125" y="1959429"/>
            <a:ext cx="5044949" cy="298268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000000"/>
                </a:solidFill>
                <a:latin typeface="Agency FB" panose="020B0503020202020204" pitchFamily="34" charset="0"/>
              </a:rPr>
              <a:t>Process-Based Model</a:t>
            </a: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Uses </a:t>
            </a:r>
            <a:r>
              <a:rPr lang="en-US" b="1" i="0" dirty="0">
                <a:solidFill>
                  <a:srgbClr val="741414"/>
                </a:solidFill>
                <a:effectLst/>
                <a:latin typeface="Agency FB" panose="020B0503020202020204" pitchFamily="34" charset="0"/>
              </a:rPr>
              <a:t>precipitation, temperature, and catchment parameters</a:t>
            </a:r>
            <a:r>
              <a:rPr lang="en-US" b="1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pertaining to soil moisture states and relative permeability to estimate </a:t>
            </a:r>
            <a:r>
              <a:rPr lang="en-US" b="1" i="0" dirty="0">
                <a:solidFill>
                  <a:schemeClr val="accent5">
                    <a:lumMod val="75000"/>
                  </a:schemeClr>
                </a:solidFill>
                <a:effectLst/>
                <a:latin typeface="Agency FB" panose="020B0503020202020204" pitchFamily="34" charset="0"/>
              </a:rPr>
              <a:t>the amount of water that enters, is stored in, and leaves the basin.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E7C84-77AD-E8F1-33C5-BEF071404DAE}"/>
              </a:ext>
            </a:extLst>
          </p:cNvPr>
          <p:cNvSpPr txBox="1"/>
          <p:nvPr/>
        </p:nvSpPr>
        <p:spPr>
          <a:xfrm>
            <a:off x="-212177" y="5373351"/>
            <a:ext cx="6097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Agency FB" panose="020B0503020202020204" pitchFamily="34" charset="0"/>
              </a:rPr>
              <a:t>Sacramento Soil and Moisture Accounting Model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118EB8EF-DC20-E91D-767D-D10CA968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  <p:pic>
        <p:nvPicPr>
          <p:cNvPr id="1026" name="Picture 2" descr="Schematic representation of SAC-SMA model structure. | Download Scientific 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0" y="1418417"/>
            <a:ext cx="4760172" cy="39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59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Cell State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624DC6-BFB2-468B-AC01-0A2E15866DD6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20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C55D4A7-B3BD-FF63-E3ED-B1D6E3ED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957"/>
            <a:ext cx="12192000" cy="3765766"/>
          </a:xfrm>
          <a:prstGeom prst="rect">
            <a:avLst/>
          </a:prstGeom>
        </p:spPr>
      </p:pic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1122E8B7-EBA0-A5A9-FEA6-DC7EF917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25" y="2959528"/>
            <a:ext cx="2393690" cy="252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Runs through entire chain and represents information flow and retainment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38E2E1-33F6-1CC0-51CA-469D903D6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312" y="2867700"/>
            <a:ext cx="1885950" cy="2305050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89BDCDB-1DC9-6CB2-72D2-598057ECC9AD}"/>
              </a:ext>
            </a:extLst>
          </p:cNvPr>
          <p:cNvSpPr txBox="1">
            <a:spLocks/>
          </p:cNvSpPr>
          <p:nvPr/>
        </p:nvSpPr>
        <p:spPr>
          <a:xfrm>
            <a:off x="9482873" y="1413517"/>
            <a:ext cx="2393690" cy="252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gency FB" panose="020B0503020202020204" pitchFamily="34" charset="0"/>
              </a:rPr>
              <a:t>Information flow and retainment is dictated by gates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88488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Gates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675C276-6C26-45C1-A7BE-3428786BF021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21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7E59A0FD-D2B6-D188-F1E6-444239986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5"/>
          <a:stretch/>
        </p:blipFill>
        <p:spPr bwMode="auto">
          <a:xfrm>
            <a:off x="3537854" y="1737506"/>
            <a:ext cx="5064248" cy="34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DED6D40E-8578-28A1-7925-480AE06B61C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29587" y="2063856"/>
            <a:ext cx="567646" cy="391886"/>
          </a:xfrm>
          <a:prstGeom prst="curvedConnector3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FE6B1B8-70BD-B39E-EF99-7BB80CAFCD8E}"/>
              </a:ext>
            </a:extLst>
          </p:cNvPr>
          <p:cNvSpPr txBox="1"/>
          <p:nvPr/>
        </p:nvSpPr>
        <p:spPr>
          <a:xfrm>
            <a:off x="3325581" y="1610851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Cell State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32EA2847-7F25-713F-CB5C-C6E142B92F17}"/>
              </a:ext>
            </a:extLst>
          </p:cNvPr>
          <p:cNvCxnSpPr>
            <a:cxnSpLocks/>
          </p:cNvCxnSpPr>
          <p:nvPr/>
        </p:nvCxnSpPr>
        <p:spPr>
          <a:xfrm flipV="1">
            <a:off x="3537854" y="4361531"/>
            <a:ext cx="375555" cy="151418"/>
          </a:xfrm>
          <a:prstGeom prst="curvedConnector3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0370B62-CB6A-CC93-31E0-101B88C40B31}"/>
              </a:ext>
            </a:extLst>
          </p:cNvPr>
          <p:cNvSpPr txBox="1"/>
          <p:nvPr/>
        </p:nvSpPr>
        <p:spPr>
          <a:xfrm>
            <a:off x="2906480" y="4038366"/>
            <a:ext cx="162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Hidden </a:t>
            </a:r>
          </a:p>
          <a:p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2A9E8B-F9EC-DD60-5BAB-6D14F83A27E6}"/>
              </a:ext>
            </a:extLst>
          </p:cNvPr>
          <p:cNvSpPr txBox="1"/>
          <p:nvPr/>
        </p:nvSpPr>
        <p:spPr>
          <a:xfrm>
            <a:off x="4098468" y="5311869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Inputs 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E92B887E-B685-7E6B-50EC-1F0EE7CFAC8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302999" y="5110105"/>
            <a:ext cx="254962" cy="195943"/>
          </a:xfrm>
          <a:prstGeom prst="curvedConnector3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1981AA-03E9-DF85-01A2-DBD85034DEB5}"/>
              </a:ext>
            </a:extLst>
          </p:cNvPr>
          <p:cNvSpPr txBox="1"/>
          <p:nvPr/>
        </p:nvSpPr>
        <p:spPr>
          <a:xfrm>
            <a:off x="7284928" y="1524447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Outputs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7DC29A0D-F2C7-98FE-EEAA-0689718B7F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80130" y="1749031"/>
            <a:ext cx="277584" cy="226945"/>
          </a:xfrm>
          <a:prstGeom prst="curvedConnector3">
            <a:avLst>
              <a:gd name="adj1" fmla="val 182353"/>
            </a:avLst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E75BE3-A383-CE51-D9D0-B7EF9295E71C}"/>
              </a:ext>
            </a:extLst>
          </p:cNvPr>
          <p:cNvSpPr txBox="1"/>
          <p:nvPr/>
        </p:nvSpPr>
        <p:spPr>
          <a:xfrm>
            <a:off x="4887513" y="1570613"/>
            <a:ext cx="78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gency FB" panose="020B0503020202020204" pitchFamily="34" charset="0"/>
              </a:rPr>
              <a:t>Forget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gency FB" panose="020B0503020202020204" pitchFamily="34" charset="0"/>
              </a:rPr>
              <a:t>Gate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8A1DC1-6057-4CDA-8110-66EBDABA9F9C}"/>
              </a:ext>
            </a:extLst>
          </p:cNvPr>
          <p:cNvSpPr txBox="1"/>
          <p:nvPr/>
        </p:nvSpPr>
        <p:spPr>
          <a:xfrm>
            <a:off x="5857868" y="1578206"/>
            <a:ext cx="78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gency FB" panose="020B0503020202020204" pitchFamily="34" charset="0"/>
              </a:rPr>
              <a:t>Input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gency FB" panose="020B0503020202020204" pitchFamily="34" charset="0"/>
              </a:rPr>
              <a:t>Gate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30D20-7A3F-8049-5A8F-3FADE322D773}"/>
              </a:ext>
            </a:extLst>
          </p:cNvPr>
          <p:cNvSpPr txBox="1"/>
          <p:nvPr/>
        </p:nvSpPr>
        <p:spPr>
          <a:xfrm>
            <a:off x="6196357" y="5001321"/>
            <a:ext cx="78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gency FB" panose="020B0503020202020204" pitchFamily="34" charset="0"/>
              </a:rPr>
              <a:t>Output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gency FB" panose="020B0503020202020204" pitchFamily="34" charset="0"/>
              </a:rPr>
              <a:t>Gate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4367FB-B28E-F6C6-39C6-1FC7D23EBE42}"/>
              </a:ext>
            </a:extLst>
          </p:cNvPr>
          <p:cNvCxnSpPr>
            <a:cxnSpLocks/>
          </p:cNvCxnSpPr>
          <p:nvPr/>
        </p:nvCxnSpPr>
        <p:spPr>
          <a:xfrm flipH="1">
            <a:off x="5079708" y="2224537"/>
            <a:ext cx="273339" cy="1541920"/>
          </a:xfrm>
          <a:prstGeom prst="straightConnector1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1926C5-F830-78E8-05AC-635145002A75}"/>
              </a:ext>
            </a:extLst>
          </p:cNvPr>
          <p:cNvCxnSpPr>
            <a:cxnSpLocks/>
          </p:cNvCxnSpPr>
          <p:nvPr/>
        </p:nvCxnSpPr>
        <p:spPr>
          <a:xfrm flipH="1">
            <a:off x="5565320" y="2224537"/>
            <a:ext cx="583908" cy="1618120"/>
          </a:xfrm>
          <a:prstGeom prst="straightConnector1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F5D232-CAFA-44A1-432F-1502C734DFD5}"/>
              </a:ext>
            </a:extLst>
          </p:cNvPr>
          <p:cNvCxnSpPr>
            <a:cxnSpLocks/>
          </p:cNvCxnSpPr>
          <p:nvPr/>
        </p:nvCxnSpPr>
        <p:spPr>
          <a:xfrm flipV="1">
            <a:off x="6568328" y="4329688"/>
            <a:ext cx="73313" cy="542453"/>
          </a:xfrm>
          <a:prstGeom prst="straightConnector1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28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316374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Forget Gate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32AC356-6D9A-4F56-88F6-2DAE41521837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22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2516495-C8C8-6CBE-5A69-4B650092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0524"/>
            <a:ext cx="1219200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A4F758E6-86EB-0BD8-9D22-1256CB2D0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785" y="4611697"/>
            <a:ext cx="5075174" cy="924377"/>
          </a:xfrm>
          <a:ln w="19050">
            <a:solidFill>
              <a:srgbClr val="74141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Decides what information to remove from the cell state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1487459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Forget Gate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6DF6A10-14BC-4541-AA43-F9D9FD5CE7B2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23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2516495-C8C8-6CBE-5A69-4B650092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0524"/>
            <a:ext cx="1219200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igmoidal function">
            <a:extLst>
              <a:ext uri="{FF2B5EF4-FFF2-40B4-BE49-F238E27FC236}">
                <a16:creationId xmlns:a16="http://schemas.microsoft.com/office/drawing/2014/main" id="{3F487C43-3BAE-945E-C72E-53D945F9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077030"/>
            <a:ext cx="2433460" cy="16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5A1920-A320-D087-48D6-7E4C58422AF1}"/>
                  </a:ext>
                </a:extLst>
              </p:cNvPr>
              <p:cNvSpPr txBox="1"/>
              <p:nvPr/>
            </p:nvSpPr>
            <p:spPr>
              <a:xfrm>
                <a:off x="6544754" y="1838318"/>
                <a:ext cx="1608646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5A1920-A320-D087-48D6-7E4C58422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754" y="1838318"/>
                <a:ext cx="1608646" cy="525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7E5006-58FD-BB2A-D94A-A1210202988B}"/>
              </a:ext>
            </a:extLst>
          </p:cNvPr>
          <p:cNvCxnSpPr>
            <a:cxnSpLocks/>
          </p:cNvCxnSpPr>
          <p:nvPr/>
        </p:nvCxnSpPr>
        <p:spPr>
          <a:xfrm flipH="1">
            <a:off x="7692279" y="2696802"/>
            <a:ext cx="384921" cy="848400"/>
          </a:xfrm>
          <a:prstGeom prst="straightConnector1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06291DCD-D5A9-8F67-0300-C4CAE00C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785" y="4611697"/>
            <a:ext cx="5075174" cy="924377"/>
          </a:xfrm>
          <a:ln w="19050">
            <a:solidFill>
              <a:srgbClr val="74141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Decides what information to remove from the cell state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102985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Input Gate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BE66D2F-AD18-4A83-95B3-B7AF1BF98372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24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1E80C5A-F8CE-E6A5-6A0F-0C7DC65F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27" y="1385252"/>
            <a:ext cx="1219200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898ECBC-9E53-80A9-61F0-426F2272FCAE}"/>
              </a:ext>
            </a:extLst>
          </p:cNvPr>
          <p:cNvSpPr txBox="1">
            <a:spLocks/>
          </p:cNvSpPr>
          <p:nvPr/>
        </p:nvSpPr>
        <p:spPr>
          <a:xfrm>
            <a:off x="6096000" y="4705846"/>
            <a:ext cx="5802086" cy="1490831"/>
          </a:xfrm>
          <a:prstGeom prst="rect">
            <a:avLst/>
          </a:prstGeom>
          <a:ln w="19050">
            <a:solidFill>
              <a:srgbClr val="74141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latin typeface="Agency FB" panose="020B0503020202020204" pitchFamily="34" charset="0"/>
              </a:rPr>
              <a:t>1. </a:t>
            </a:r>
            <a:r>
              <a:rPr lang="en-US" sz="3000" dirty="0" err="1">
                <a:latin typeface="Agency FB" panose="020B0503020202020204" pitchFamily="34" charset="0"/>
              </a:rPr>
              <a:t>Tanh</a:t>
            </a:r>
            <a:r>
              <a:rPr lang="en-US" sz="3000" dirty="0">
                <a:latin typeface="Agency FB" panose="020B0503020202020204" pitchFamily="34" charset="0"/>
              </a:rPr>
              <a:t> layer creates a vector of new candidate values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A7601C68-9224-2A37-15CD-60B147838C27}"/>
              </a:ext>
            </a:extLst>
          </p:cNvPr>
          <p:cNvSpPr txBox="1">
            <a:spLocks/>
          </p:cNvSpPr>
          <p:nvPr/>
        </p:nvSpPr>
        <p:spPr>
          <a:xfrm>
            <a:off x="6188528" y="880638"/>
            <a:ext cx="5802086" cy="889885"/>
          </a:xfrm>
          <a:prstGeom prst="rect">
            <a:avLst/>
          </a:prstGeom>
          <a:ln w="19050">
            <a:solidFill>
              <a:srgbClr val="741414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800">
              <a:latin typeface="Agency FB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800">
                <a:latin typeface="Agency FB" panose="020B0503020202020204" pitchFamily="34" charset="0"/>
              </a:rPr>
              <a:t>Decides what information to store in the cell state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800">
              <a:latin typeface="Agency FB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800">
              <a:latin typeface="Agency FB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800">
              <a:latin typeface="Agency FB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469631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Input Gate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27A70F1-8998-4D24-832C-7F45898D9B5F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25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06291DCD-D5A9-8F67-0300-C4CAE00C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28" y="880638"/>
            <a:ext cx="5802086" cy="889885"/>
          </a:xfrm>
          <a:ln w="19050">
            <a:solidFill>
              <a:srgbClr val="741414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3800" dirty="0">
                <a:latin typeface="Agency FB" panose="020B0503020202020204" pitchFamily="34" charset="0"/>
              </a:rPr>
              <a:t>Decides what information to store in the cell state</a:t>
            </a:r>
          </a:p>
          <a:p>
            <a:pPr marL="0" indent="0">
              <a:buNone/>
            </a:pPr>
            <a:endParaRPr lang="en-US" sz="3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3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3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1E80C5A-F8CE-E6A5-6A0F-0C7DC65F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27" y="1385252"/>
            <a:ext cx="1219200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Tanh Activation Explained | Papers With Code">
            <a:extLst>
              <a:ext uri="{FF2B5EF4-FFF2-40B4-BE49-F238E27FC236}">
                <a16:creationId xmlns:a16="http://schemas.microsoft.com/office/drawing/2014/main" id="{A7D89DBA-C725-45D5-9FFB-AB78012B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34036"/>
            <a:ext cx="2207079" cy="16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9619E6-E797-D385-93DA-A2A856684ACC}"/>
              </a:ext>
            </a:extLst>
          </p:cNvPr>
          <p:cNvCxnSpPr>
            <a:cxnSpLocks/>
          </p:cNvCxnSpPr>
          <p:nvPr/>
        </p:nvCxnSpPr>
        <p:spPr>
          <a:xfrm flipH="1" flipV="1">
            <a:off x="8153400" y="4147457"/>
            <a:ext cx="555171" cy="1083181"/>
          </a:xfrm>
          <a:prstGeom prst="straightConnector1">
            <a:avLst/>
          </a:prstGeom>
          <a:ln>
            <a:solidFill>
              <a:srgbClr val="7414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608305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Input Gate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8E729D4-5CFB-4E66-AD60-B0F19A62AD71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26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06291DCD-D5A9-8F67-0300-C4CAE00C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28" y="880638"/>
            <a:ext cx="5802086" cy="889885"/>
          </a:xfrm>
          <a:ln w="19050">
            <a:solidFill>
              <a:srgbClr val="741414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3800" dirty="0">
                <a:latin typeface="Agency FB" panose="020B0503020202020204" pitchFamily="34" charset="0"/>
              </a:rPr>
              <a:t>Decides what information to store in the cell state</a:t>
            </a:r>
          </a:p>
          <a:p>
            <a:pPr marL="0" indent="0">
              <a:buNone/>
            </a:pPr>
            <a:endParaRPr lang="en-US" sz="3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3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3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1E80C5A-F8CE-E6A5-6A0F-0C7DC65F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27" y="1385252"/>
            <a:ext cx="1219200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898ECBC-9E53-80A9-61F0-426F2272FCAE}"/>
              </a:ext>
            </a:extLst>
          </p:cNvPr>
          <p:cNvSpPr txBox="1">
            <a:spLocks/>
          </p:cNvSpPr>
          <p:nvPr/>
        </p:nvSpPr>
        <p:spPr>
          <a:xfrm>
            <a:off x="6096000" y="4334498"/>
            <a:ext cx="5802086" cy="1862180"/>
          </a:xfrm>
          <a:prstGeom prst="rect">
            <a:avLst/>
          </a:prstGeom>
          <a:ln w="19050">
            <a:solidFill>
              <a:srgbClr val="74141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latin typeface="Agency FB" panose="020B0503020202020204" pitchFamily="34" charset="0"/>
              </a:rPr>
              <a:t>1. </a:t>
            </a:r>
            <a:r>
              <a:rPr lang="en-US" sz="3000" dirty="0" err="1">
                <a:latin typeface="Agency FB" panose="020B0503020202020204" pitchFamily="34" charset="0"/>
              </a:rPr>
              <a:t>Tanh</a:t>
            </a:r>
            <a:r>
              <a:rPr lang="en-US" sz="3000" dirty="0">
                <a:latin typeface="Agency FB" panose="020B0503020202020204" pitchFamily="34" charset="0"/>
              </a:rPr>
              <a:t> layer creates a vector of new candidate values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Agency FB" panose="020B0503020202020204" pitchFamily="34" charset="0"/>
              </a:rPr>
              <a:t>2. Sigmoid layer decides which values to keep and update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416945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Update the Cell State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DB74F62-7E2F-4D17-BFBF-E1E1C20D1E5A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27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06291DCD-D5A9-8F67-0300-C4CAE00C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431" y="788147"/>
            <a:ext cx="5802086" cy="1805081"/>
          </a:xfrm>
          <a:ln w="19050">
            <a:solidFill>
              <a:srgbClr val="741414"/>
            </a:solidFill>
          </a:ln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Multiply the old state by the output from the forget gate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Add new candidate values from the input gate </a:t>
            </a:r>
          </a:p>
          <a:p>
            <a:pPr marL="742950" indent="-742950">
              <a:buFont typeface="+mj-lt"/>
              <a:buAutoNum type="arabicPeriod"/>
            </a:pPr>
            <a:endParaRPr lang="en-US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3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3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FCC48EDF-728C-6D5D-53B0-BE73238A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3" y="2140744"/>
            <a:ext cx="1219200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3336716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Output Gate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30913FD-DA44-4589-9350-A26B40176ECF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28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06291DCD-D5A9-8F67-0300-C4CAE00C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180" y="4519637"/>
            <a:ext cx="5802086" cy="1325564"/>
          </a:xfrm>
          <a:ln w="19050">
            <a:solidFill>
              <a:srgbClr val="74141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effectLst/>
                <a:latin typeface="Agency FB" panose="020B0503020202020204" pitchFamily="34" charset="0"/>
              </a:rPr>
              <a:t>2. Pass the previous hidden state and current input data through the sigmoid activated neural network</a:t>
            </a:r>
            <a:r>
              <a:rPr lang="en-US" sz="2800" b="0" i="0" dirty="0">
                <a:solidFill>
                  <a:srgbClr val="292929"/>
                </a:solidFill>
                <a:effectLst/>
                <a:latin typeface="Agency FB" panose="020B0503020202020204" pitchFamily="34" charset="0"/>
              </a:rPr>
              <a:t>.</a:t>
            </a:r>
            <a:endParaRPr lang="en-US" sz="2800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F3E8799D-9C85-0B33-0D53-0721D2F7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111"/>
            <a:ext cx="1219200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2479960-B70D-680E-014E-73245F7EAC81}"/>
              </a:ext>
            </a:extLst>
          </p:cNvPr>
          <p:cNvSpPr txBox="1"/>
          <p:nvPr/>
        </p:nvSpPr>
        <p:spPr>
          <a:xfrm>
            <a:off x="5883234" y="1034571"/>
            <a:ext cx="6097978" cy="830997"/>
          </a:xfrm>
          <a:prstGeom prst="rect">
            <a:avLst/>
          </a:prstGeom>
          <a:noFill/>
          <a:ln w="19050">
            <a:solidFill>
              <a:srgbClr val="741414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1. </a:t>
            </a:r>
            <a:r>
              <a:rPr lang="en-US" sz="2400" b="0" i="0" dirty="0">
                <a:effectLst/>
                <a:latin typeface="Agency FB" panose="020B0503020202020204" pitchFamily="34" charset="0"/>
              </a:rPr>
              <a:t>Apply the tanh function to the current cell state pointwise to obtain the squished cell state, which now lies in [-1,1].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Applications </a:t>
            </a:r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4275772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5CD3D1-7B2E-77CE-5199-1FCEC250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Applications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B0FE9F-7DD5-1772-900A-EBC33E3B7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E074-FD5E-4385-9B84-BF62B343819C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29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Applications </a:t>
            </a:r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246760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A722D0F-9D0C-457C-B32D-CAB234924D1E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3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71704-A0E8-F0DF-8F2D-2D8E8B4A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49" y="1690688"/>
            <a:ext cx="4632451" cy="3614492"/>
          </a:xfrm>
          <a:prstGeom prst="rect">
            <a:avLst/>
          </a:prstGeom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53E41341-85FD-1335-A01E-17CFC3E08F68}"/>
              </a:ext>
            </a:extLst>
          </p:cNvPr>
          <p:cNvSpPr txBox="1">
            <a:spLocks/>
          </p:cNvSpPr>
          <p:nvPr/>
        </p:nvSpPr>
        <p:spPr>
          <a:xfrm>
            <a:off x="6096000" y="1770524"/>
            <a:ext cx="5044949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741414"/>
              </a:solidFill>
              <a:latin typeface="Agency FB" panose="020B0503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741414"/>
              </a:solidFill>
              <a:latin typeface="Agency FB" panose="020B0503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741414"/>
                </a:solidFill>
                <a:latin typeface="Agency FB" panose="020B0503020202020204" pitchFamily="34" charset="0"/>
              </a:rPr>
              <a:t>Requires: calibrating key parameters and knowledge of the basin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370CC4C9-8BE7-5333-870F-16CB3D25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Let’s think about Rainfall-Runoff Modeling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F34000FB-185D-3B44-1BF8-1E42015E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3137901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Learning Real Hydrologic Processes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30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482" name="Picture 2">
            <a:extLst>
              <a:ext uri="{FF2B5EF4-FFF2-40B4-BE49-F238E27FC236}">
                <a16:creationId xmlns:a16="http://schemas.microsoft.com/office/drawing/2014/main" id="{B0B8A7E7-5B2F-808E-8A47-520C3F23F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50"/>
          <a:stretch/>
        </p:blipFill>
        <p:spPr bwMode="auto">
          <a:xfrm>
            <a:off x="287370" y="1463418"/>
            <a:ext cx="4599457" cy="29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30A27B59-A53F-6F80-1198-F7BFC603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84" y="1463418"/>
            <a:ext cx="4662225" cy="44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2F125E-09F9-51AB-5689-0B96A0161D2B}"/>
              </a:ext>
            </a:extLst>
          </p:cNvPr>
          <p:cNvSpPr txBox="1"/>
          <p:nvPr/>
        </p:nvSpPr>
        <p:spPr>
          <a:xfrm>
            <a:off x="2944185" y="635635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Kratzert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, F., Klotz, D., Brenner, C., Schulz, K., &amp;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Herrnegger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, M. (2018). Rainfall–runoff modelling using long short-term memory (LSTM) networks.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Hydrology and Earth System Sciences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,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22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(11), 6005-6022.</a:t>
            </a:r>
            <a:endParaRPr lang="en-US" sz="1000" dirty="0">
              <a:latin typeface="Agency FB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Applications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94365" y="4737831"/>
            <a:ext cx="2416036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Cell state captures snow dynamics though the model is only trained on rainfall and temperature</a:t>
            </a:r>
          </a:p>
        </p:txBody>
      </p:sp>
    </p:spTree>
    <p:extLst>
      <p:ext uri="{BB962C8B-B14F-4D97-AF65-F5344CB8AC3E}">
        <p14:creationId xmlns:p14="http://schemas.microsoft.com/office/powerpoint/2010/main" val="3392876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3FE2010-E342-4C71-8F2F-F23033B03C13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31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72F125E-09F9-51AB-5689-0B96A0161D2B}"/>
              </a:ext>
            </a:extLst>
          </p:cNvPr>
          <p:cNvSpPr txBox="1"/>
          <p:nvPr/>
        </p:nvSpPr>
        <p:spPr>
          <a:xfrm>
            <a:off x="291483" y="5076164"/>
            <a:ext cx="3289917" cy="552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Frame, J.,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Kratzert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, F., Klotz, D.,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Gauch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, M.,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Shelev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, G.,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Gilon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, O., ... &amp; Nearing, G. S. (2021). Deep learning rainfall-runoff predictions of extreme events.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Hydrology and Earth System Sciences Discussions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gency FB" panose="020B0503020202020204" pitchFamily="34" charset="0"/>
              </a:rPr>
              <a:t>, 1-20.</a:t>
            </a:r>
            <a:endParaRPr lang="en-US" sz="1000" dirty="0">
              <a:latin typeface="Agency FB" panose="020B05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3B8B7-D3AC-C869-AD85-01B610C3A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3" y="1549392"/>
            <a:ext cx="3724107" cy="20459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Applications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443" y="3695660"/>
            <a:ext cx="3118957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LSTMs demonstrate better accuracy when predicting extreme events (even compared to physics-constrained models).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F001819-9E73-6816-F9E4-61CBEB68489C}"/>
              </a:ext>
            </a:extLst>
          </p:cNvPr>
          <p:cNvSpPr txBox="1">
            <a:spLocks/>
          </p:cNvSpPr>
          <p:nvPr/>
        </p:nvSpPr>
        <p:spPr>
          <a:xfrm>
            <a:off x="697179" y="486030"/>
            <a:ext cx="33300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gency FB" panose="020B0503020202020204" pitchFamily="34" charset="0"/>
              </a:rPr>
              <a:t>Better predictions of extremes</a:t>
            </a: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535181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3946" y="553443"/>
            <a:ext cx="3724107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Better prediction in gauged and ungauged basins at the CONUS scale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3FE2010-E342-4C71-8F2F-F23033B03C13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32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72F125E-09F9-51AB-5689-0B96A0161D2B}"/>
              </a:ext>
            </a:extLst>
          </p:cNvPr>
          <p:cNvSpPr txBox="1"/>
          <p:nvPr/>
        </p:nvSpPr>
        <p:spPr>
          <a:xfrm>
            <a:off x="291483" y="5076164"/>
            <a:ext cx="3289917" cy="552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Frame, J.,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Kratzert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F., Klotz, D.,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Gauch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M.,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Shelev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G.,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Gilon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O., ... &amp; Nearing, G. S. (2021). Deep learning rainfall-runoff predictions of extreme events. </a:t>
            </a: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Hydrology and Earth System Sciences Discussions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1-20.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3B8B7-D3AC-C869-AD85-01B610C3A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3" y="1549392"/>
            <a:ext cx="3724107" cy="20459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Applications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443" y="3695660"/>
            <a:ext cx="3118957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LSTMs demonstrate better accuracy when predicting extreme events (even compared to physics-constrained models).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A6C33-1EB5-3538-F296-77D5CF7E5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34" b="11057"/>
          <a:stretch/>
        </p:blipFill>
        <p:spPr>
          <a:xfrm>
            <a:off x="4606779" y="1806996"/>
            <a:ext cx="2777096" cy="1870315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2F001819-9E73-6816-F9E4-61CBEB68489C}"/>
              </a:ext>
            </a:extLst>
          </p:cNvPr>
          <p:cNvSpPr txBox="1">
            <a:spLocks/>
          </p:cNvSpPr>
          <p:nvPr/>
        </p:nvSpPr>
        <p:spPr>
          <a:xfrm>
            <a:off x="697179" y="486030"/>
            <a:ext cx="33300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gency FB" panose="020B0503020202020204" pitchFamily="34" charset="0"/>
              </a:rPr>
              <a:t>Better predictions of extremes</a:t>
            </a: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BBEF0-6C2C-F874-24B3-EEBE1309A136}"/>
              </a:ext>
            </a:extLst>
          </p:cNvPr>
          <p:cNvSpPr/>
          <p:nvPr/>
        </p:nvSpPr>
        <p:spPr>
          <a:xfrm>
            <a:off x="4435848" y="3735579"/>
            <a:ext cx="3118957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Regional LSTMs demonstrate better accuracy when predicting in gauged and ungauged basins compared to physics-based models directly conditioned on individual basins.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C7E58-FB75-E934-9EE3-7662C8DC3F26}"/>
              </a:ext>
            </a:extLst>
          </p:cNvPr>
          <p:cNvSpPr txBox="1"/>
          <p:nvPr/>
        </p:nvSpPr>
        <p:spPr>
          <a:xfrm>
            <a:off x="4123211" y="5307245"/>
            <a:ext cx="39455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Kratzert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F., Klotz, D.,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Herrnegger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M., Sampson, A. K.,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Hochreiter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S., &amp; Nearing, G. S. (2019). Toward improved predictions in ungauged basins: Exploiting the power of machine learning. </a:t>
            </a: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Water Resources Research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 </a:t>
            </a: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55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(12), 11344-11354.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10FF7B-27EA-AD48-D6C9-DB8DD8633892}"/>
              </a:ext>
            </a:extLst>
          </p:cNvPr>
          <p:cNvCxnSpPr/>
          <p:nvPr/>
        </p:nvCxnSpPr>
        <p:spPr>
          <a:xfrm>
            <a:off x="4123211" y="2173184"/>
            <a:ext cx="0" cy="12558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4170533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3946" y="553443"/>
            <a:ext cx="3724107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Better prediction in gauged and ungauged basins at the CONUS scale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3FE2010-E342-4C71-8F2F-F23033B03C13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33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72F125E-09F9-51AB-5689-0B96A0161D2B}"/>
              </a:ext>
            </a:extLst>
          </p:cNvPr>
          <p:cNvSpPr txBox="1"/>
          <p:nvPr/>
        </p:nvSpPr>
        <p:spPr>
          <a:xfrm>
            <a:off x="291483" y="5076164"/>
            <a:ext cx="3289917" cy="552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Frame, J.,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Kratzert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F., Klotz, D.,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Gauch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M.,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Shelev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G.,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Gilon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O., ... &amp; Nearing, G. S. (2021). Deep learning rainfall-runoff predictions of extreme events. </a:t>
            </a: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Hydrology and Earth System Sciences Discussions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1-20.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3B8B7-D3AC-C869-AD85-01B610C3A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3" y="1549392"/>
            <a:ext cx="3724107" cy="20459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Applications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443" y="3695660"/>
            <a:ext cx="3118957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LSTMs demonstrate better accuracy when predicting extreme events (even compared to physics-constrained models).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A6C33-1EB5-3538-F296-77D5CF7E5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34" b="11057"/>
          <a:stretch/>
        </p:blipFill>
        <p:spPr>
          <a:xfrm>
            <a:off x="4606779" y="1806996"/>
            <a:ext cx="2777096" cy="1870315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2F001819-9E73-6816-F9E4-61CBEB68489C}"/>
              </a:ext>
            </a:extLst>
          </p:cNvPr>
          <p:cNvSpPr txBox="1">
            <a:spLocks/>
          </p:cNvSpPr>
          <p:nvPr/>
        </p:nvSpPr>
        <p:spPr>
          <a:xfrm>
            <a:off x="697179" y="486030"/>
            <a:ext cx="33300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gency FB" panose="020B0503020202020204" pitchFamily="34" charset="0"/>
              </a:rPr>
              <a:t>Better predictions of extremes</a:t>
            </a: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BBEF0-6C2C-F874-24B3-EEBE1309A136}"/>
              </a:ext>
            </a:extLst>
          </p:cNvPr>
          <p:cNvSpPr/>
          <p:nvPr/>
        </p:nvSpPr>
        <p:spPr>
          <a:xfrm>
            <a:off x="4435848" y="3735579"/>
            <a:ext cx="3118957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Regional LSTMs demonstrate better accuracy when predicting in gauged and ungauged basins compared to physics-based models directly conditioned on individual basins.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C7E58-FB75-E934-9EE3-7662C8DC3F26}"/>
              </a:ext>
            </a:extLst>
          </p:cNvPr>
          <p:cNvSpPr txBox="1"/>
          <p:nvPr/>
        </p:nvSpPr>
        <p:spPr>
          <a:xfrm>
            <a:off x="4123211" y="5307245"/>
            <a:ext cx="39455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Kratzert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F., Klotz, D.,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Herrnegger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M., Sampson, A. K.,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Hochreiter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S., &amp; Nearing, G. S. (2019). Toward improved predictions in ungauged basins: Exploiting the power of machine learning. </a:t>
            </a: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Water Resources Research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 </a:t>
            </a: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55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(12), 11344-11354.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10FF7B-27EA-AD48-D6C9-DB8DD8633892}"/>
              </a:ext>
            </a:extLst>
          </p:cNvPr>
          <p:cNvCxnSpPr/>
          <p:nvPr/>
        </p:nvCxnSpPr>
        <p:spPr>
          <a:xfrm>
            <a:off x="4123211" y="2173184"/>
            <a:ext cx="0" cy="12558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2A18B6-618C-0353-ED83-4FF20ADF76C2}"/>
              </a:ext>
            </a:extLst>
          </p:cNvPr>
          <p:cNvCxnSpPr/>
          <p:nvPr/>
        </p:nvCxnSpPr>
        <p:spPr>
          <a:xfrm>
            <a:off x="8068787" y="2173184"/>
            <a:ext cx="0" cy="12558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0496D90-DA1A-ABFF-90D1-6ED2BEE10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886" y="1724989"/>
            <a:ext cx="3730240" cy="187031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0195ECF-7658-65C0-7474-B76235DB2EAE}"/>
              </a:ext>
            </a:extLst>
          </p:cNvPr>
          <p:cNvSpPr txBox="1">
            <a:spLocks/>
          </p:cNvSpPr>
          <p:nvPr/>
        </p:nvSpPr>
        <p:spPr>
          <a:xfrm>
            <a:off x="8330886" y="537573"/>
            <a:ext cx="3724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gency FB" panose="020B0503020202020204" pitchFamily="34" charset="0"/>
              </a:rPr>
              <a:t>Unclear skill under non-stationary conditions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33B236-4764-249C-1B62-CDD67F0D5DAE}"/>
              </a:ext>
            </a:extLst>
          </p:cNvPr>
          <p:cNvSpPr/>
          <p:nvPr/>
        </p:nvSpPr>
        <p:spPr>
          <a:xfrm>
            <a:off x="8610600" y="3844944"/>
            <a:ext cx="3118957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LSTM can produce increasing (unrealistic) runoff ratios during warming scenarios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11E63-C73E-5D28-B9BC-64323BE34F89}"/>
              </a:ext>
            </a:extLst>
          </p:cNvPr>
          <p:cNvSpPr txBox="1"/>
          <p:nvPr/>
        </p:nvSpPr>
        <p:spPr>
          <a:xfrm>
            <a:off x="8454977" y="5245394"/>
            <a:ext cx="32330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Wi, S., &amp;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Steinschneider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 S. (2022). Assessing the physical realism of deep learning hydrologic model projections under climate change. </a:t>
            </a: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Water Resources Research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, </a:t>
            </a: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58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(9), e2022WR032123.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1557138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3FE2010-E342-4C71-8F2F-F23033B03C13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34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Applications </a:t>
            </a: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1DF38623-4CF8-1687-B495-35F7405050F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gency FB" panose="020B0503020202020204" pitchFamily="34" charset="0"/>
              </a:rPr>
              <a:t>Hybrid Structures for Non-Stationary Applications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B7BA939-CDBE-E6B3-A8E5-05E5A2855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42" y="1457974"/>
            <a:ext cx="8837158" cy="43235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75DD024-0EFB-FA9D-F294-90A3F2563BF5}"/>
              </a:ext>
            </a:extLst>
          </p:cNvPr>
          <p:cNvSpPr txBox="1"/>
          <p:nvPr/>
        </p:nvSpPr>
        <p:spPr>
          <a:xfrm>
            <a:off x="4529448" y="5828038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Feng, D., Beck, H. E., Lawson, K., &amp; Shen, C. (2023). The suitability of differentiable, physics-informed machine </a:t>
            </a:r>
            <a:r>
              <a:rPr lang="en-US" sz="10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learninghydrologic</a:t>
            </a: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 models for ungauged regions and climate change impact assessment.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C5E2DD-1507-1B68-4B00-3ACCE95F9A6A}"/>
              </a:ext>
            </a:extLst>
          </p:cNvPr>
          <p:cNvSpPr/>
          <p:nvPr/>
        </p:nvSpPr>
        <p:spPr>
          <a:xfrm>
            <a:off x="613243" y="3136470"/>
            <a:ext cx="3118957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Addition of process-based model can constrain LSTM predictions in non-stationary conditions</a:t>
            </a:r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3472970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E6317-CDA4-2F85-F8DF-922766251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Do you see value in LSTMs and/or interpretable ML/AI in your field?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gency FB" panose="020B05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What additional advances are needed for ML models to be suitable for modeling in  complex adaptive Human-Earth systems? Uncertainty analysis? Non-stationary conditions? </a:t>
            </a:r>
          </a:p>
          <a:p>
            <a:pPr lvl="2"/>
            <a:endParaRPr lang="en-US" dirty="0">
              <a:latin typeface="Agency FB" panose="020B0503020202020204" pitchFamily="34" charset="0"/>
            </a:endParaRPr>
          </a:p>
          <a:p>
            <a:pPr lvl="2"/>
            <a:r>
              <a:rPr lang="en-US" dirty="0">
                <a:latin typeface="Agency FB" panose="020B0503020202020204" pitchFamily="34" charset="0"/>
              </a:rPr>
              <a:t>Computational advances, algorithmic improvements, increased interpretability? </a:t>
            </a:r>
          </a:p>
          <a:p>
            <a:pPr marL="914400" lvl="2" indent="0">
              <a:buNone/>
            </a:pP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3FE2010-E342-4C71-8F2F-F23033B03C13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35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Introduction |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Into an LSTM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|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Applications </a:t>
            </a: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1DF38623-4CF8-1687-B495-35F7405050F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gency FB" panose="020B0503020202020204" pitchFamily="34" charset="0"/>
              </a:rPr>
              <a:t>Discussion Questions</a:t>
            </a:r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FB4F4932-6B5E-934A-DB54-53CECEDA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167090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Black Box ML model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6AF1AD8-459A-45C7-8D3E-595D36CFCA1E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4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39FEAF1F-D601-3D18-3620-1C179C9B3A79}"/>
              </a:ext>
            </a:extLst>
          </p:cNvPr>
          <p:cNvSpPr/>
          <p:nvPr/>
        </p:nvSpPr>
        <p:spPr>
          <a:xfrm>
            <a:off x="4724400" y="1770524"/>
            <a:ext cx="1915886" cy="1850572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Learning Model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1FA07C-6ADC-65FA-E599-43D4C7A38408}"/>
              </a:ext>
            </a:extLst>
          </p:cNvPr>
          <p:cNvCxnSpPr/>
          <p:nvPr/>
        </p:nvCxnSpPr>
        <p:spPr>
          <a:xfrm>
            <a:off x="3298371" y="2797629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643A4A-1F1B-5EDF-2753-4DFF5F3BBCD0}"/>
              </a:ext>
            </a:extLst>
          </p:cNvPr>
          <p:cNvCxnSpPr/>
          <p:nvPr/>
        </p:nvCxnSpPr>
        <p:spPr>
          <a:xfrm>
            <a:off x="6868885" y="269581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9D86E094-63B0-019E-704C-86846ED15ABF}"/>
              </a:ext>
            </a:extLst>
          </p:cNvPr>
          <p:cNvSpPr txBox="1">
            <a:spLocks/>
          </p:cNvSpPr>
          <p:nvPr/>
        </p:nvSpPr>
        <p:spPr>
          <a:xfrm>
            <a:off x="7957457" y="1959429"/>
            <a:ext cx="2383971" cy="165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000000"/>
                </a:solidFill>
                <a:latin typeface="Agency FB" panose="020B0503020202020204" pitchFamily="34" charset="0"/>
              </a:rPr>
              <a:t>Output Data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Runoff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ADD998E-5208-935B-2156-85AFD2E61C28}"/>
              </a:ext>
            </a:extLst>
          </p:cNvPr>
          <p:cNvSpPr txBox="1">
            <a:spLocks/>
          </p:cNvSpPr>
          <p:nvPr/>
        </p:nvSpPr>
        <p:spPr>
          <a:xfrm>
            <a:off x="914400" y="2109898"/>
            <a:ext cx="2383971" cy="2134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000000"/>
                </a:solidFill>
                <a:latin typeface="Agency FB" panose="020B0503020202020204" pitchFamily="34" charset="0"/>
              </a:rPr>
              <a:t>Input Data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Precipitation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Temperature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Catchment Calibration Parameters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A5C575CD-AC50-AC7B-1A53-883313A5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239330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Black Box ML model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6AF1AD8-459A-45C7-8D3E-595D36CFCA1E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5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39FEAF1F-D601-3D18-3620-1C179C9B3A79}"/>
              </a:ext>
            </a:extLst>
          </p:cNvPr>
          <p:cNvSpPr/>
          <p:nvPr/>
        </p:nvSpPr>
        <p:spPr>
          <a:xfrm>
            <a:off x="4724400" y="1770524"/>
            <a:ext cx="1915886" cy="1850572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Learning Model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1FA07C-6ADC-65FA-E599-43D4C7A38408}"/>
              </a:ext>
            </a:extLst>
          </p:cNvPr>
          <p:cNvCxnSpPr/>
          <p:nvPr/>
        </p:nvCxnSpPr>
        <p:spPr>
          <a:xfrm>
            <a:off x="3298371" y="2797629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643A4A-1F1B-5EDF-2753-4DFF5F3BBCD0}"/>
              </a:ext>
            </a:extLst>
          </p:cNvPr>
          <p:cNvCxnSpPr/>
          <p:nvPr/>
        </p:nvCxnSpPr>
        <p:spPr>
          <a:xfrm>
            <a:off x="6868885" y="269581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9D86E094-63B0-019E-704C-86846ED15ABF}"/>
              </a:ext>
            </a:extLst>
          </p:cNvPr>
          <p:cNvSpPr txBox="1">
            <a:spLocks/>
          </p:cNvSpPr>
          <p:nvPr/>
        </p:nvSpPr>
        <p:spPr>
          <a:xfrm>
            <a:off x="7957457" y="1959429"/>
            <a:ext cx="2383971" cy="165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000000"/>
                </a:solidFill>
                <a:latin typeface="Agency FB" panose="020B0503020202020204" pitchFamily="34" charset="0"/>
              </a:rPr>
              <a:t>Output Data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Runoff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14E69852-56C3-CE79-4BBD-CA2F33A624B7}"/>
              </a:ext>
            </a:extLst>
          </p:cNvPr>
          <p:cNvSpPr/>
          <p:nvPr/>
        </p:nvSpPr>
        <p:spPr>
          <a:xfrm>
            <a:off x="1475013" y="3103148"/>
            <a:ext cx="1262743" cy="1242957"/>
          </a:xfrm>
          <a:prstGeom prst="mathMultiply">
            <a:avLst/>
          </a:prstGeom>
          <a:solidFill>
            <a:srgbClr val="741414">
              <a:alpha val="19000"/>
            </a:srgbClr>
          </a:solidFill>
          <a:ln>
            <a:solidFill>
              <a:srgbClr val="74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ADD998E-5208-935B-2156-85AFD2E61C28}"/>
              </a:ext>
            </a:extLst>
          </p:cNvPr>
          <p:cNvSpPr txBox="1">
            <a:spLocks/>
          </p:cNvSpPr>
          <p:nvPr/>
        </p:nvSpPr>
        <p:spPr>
          <a:xfrm>
            <a:off x="914400" y="2109898"/>
            <a:ext cx="2383971" cy="2134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000000"/>
                </a:solidFill>
                <a:latin typeface="Agency FB" panose="020B0503020202020204" pitchFamily="34" charset="0"/>
              </a:rPr>
              <a:t>Input Data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Precipitation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Temperature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Catchment Calibration Parameters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C2457600-2BCA-47CB-DBDB-9B496084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8C1FB1-5AA1-8181-B211-A5F1E69E2FB2}"/>
              </a:ext>
            </a:extLst>
          </p:cNvPr>
          <p:cNvSpPr txBox="1"/>
          <p:nvPr/>
        </p:nvSpPr>
        <p:spPr>
          <a:xfrm>
            <a:off x="3718955" y="4406651"/>
            <a:ext cx="423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Specified calibration parameters are not necessary for the model to work. </a:t>
            </a:r>
          </a:p>
        </p:txBody>
      </p:sp>
    </p:spTree>
    <p:extLst>
      <p:ext uri="{BB962C8B-B14F-4D97-AF65-F5344CB8AC3E}">
        <p14:creationId xmlns:p14="http://schemas.microsoft.com/office/powerpoint/2010/main" val="327139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Black Box ML model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3CA6C1-F3BB-447B-8AA1-71F14C6AEFA6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6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1FA07C-6ADC-65FA-E599-43D4C7A38408}"/>
              </a:ext>
            </a:extLst>
          </p:cNvPr>
          <p:cNvCxnSpPr/>
          <p:nvPr/>
        </p:nvCxnSpPr>
        <p:spPr>
          <a:xfrm>
            <a:off x="3298371" y="2797629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643A4A-1F1B-5EDF-2753-4DFF5F3BBCD0}"/>
              </a:ext>
            </a:extLst>
          </p:cNvPr>
          <p:cNvCxnSpPr/>
          <p:nvPr/>
        </p:nvCxnSpPr>
        <p:spPr>
          <a:xfrm>
            <a:off x="6868885" y="269581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9D86E094-63B0-019E-704C-86846ED15ABF}"/>
              </a:ext>
            </a:extLst>
          </p:cNvPr>
          <p:cNvSpPr txBox="1">
            <a:spLocks/>
          </p:cNvSpPr>
          <p:nvPr/>
        </p:nvSpPr>
        <p:spPr>
          <a:xfrm>
            <a:off x="7957457" y="1959429"/>
            <a:ext cx="2383971" cy="165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000000"/>
                </a:solidFill>
                <a:latin typeface="Agency FB" panose="020B0503020202020204" pitchFamily="34" charset="0"/>
              </a:rPr>
              <a:t>Output Data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Runoff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E48B5E28-6A7D-4CEC-0251-DB6C140B804F}"/>
              </a:ext>
            </a:extLst>
          </p:cNvPr>
          <p:cNvSpPr txBox="1">
            <a:spLocks/>
          </p:cNvSpPr>
          <p:nvPr/>
        </p:nvSpPr>
        <p:spPr>
          <a:xfrm>
            <a:off x="3021366" y="4187946"/>
            <a:ext cx="6002891" cy="175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Machine learning models will find some function, f(x), that it learns from the training data that best maps your input to output (and inherently learn processes dictating runoff)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9C02E-A952-71BF-FB33-142B14E21061}"/>
              </a:ext>
            </a:extLst>
          </p:cNvPr>
          <p:cNvSpPr txBox="1"/>
          <p:nvPr/>
        </p:nvSpPr>
        <p:spPr>
          <a:xfrm>
            <a:off x="5430487" y="1281488"/>
            <a:ext cx="162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f(x)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D100D065-1DBE-F470-B57A-F9349836B2B4}"/>
              </a:ext>
            </a:extLst>
          </p:cNvPr>
          <p:cNvSpPr/>
          <p:nvPr/>
        </p:nvSpPr>
        <p:spPr>
          <a:xfrm>
            <a:off x="4724400" y="1770524"/>
            <a:ext cx="1915886" cy="1850572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Learning Model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ADD998E-5208-935B-2156-85AFD2E61C28}"/>
              </a:ext>
            </a:extLst>
          </p:cNvPr>
          <p:cNvSpPr txBox="1">
            <a:spLocks/>
          </p:cNvSpPr>
          <p:nvPr/>
        </p:nvSpPr>
        <p:spPr>
          <a:xfrm>
            <a:off x="914400" y="2109898"/>
            <a:ext cx="2383971" cy="2134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000000"/>
                </a:solidFill>
                <a:latin typeface="Agency FB" panose="020B0503020202020204" pitchFamily="34" charset="0"/>
              </a:rPr>
              <a:t>Input Data (x)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Precipitation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Temperature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Catchment Calibration Parameters</a:t>
            </a:r>
          </a:p>
        </p:txBody>
      </p:sp>
      <p:sp>
        <p:nvSpPr>
          <p:cNvPr id="24" name="Multiplication Sign 10">
            <a:extLst>
              <a:ext uri="{FF2B5EF4-FFF2-40B4-BE49-F238E27FC236}">
                <a16:creationId xmlns:a16="http://schemas.microsoft.com/office/drawing/2014/main" id="{14E69852-56C3-CE79-4BBD-CA2F33A624B7}"/>
              </a:ext>
            </a:extLst>
          </p:cNvPr>
          <p:cNvSpPr/>
          <p:nvPr/>
        </p:nvSpPr>
        <p:spPr>
          <a:xfrm>
            <a:off x="1475013" y="3103148"/>
            <a:ext cx="1262743" cy="1242957"/>
          </a:xfrm>
          <a:prstGeom prst="mathMultiply">
            <a:avLst/>
          </a:prstGeom>
          <a:solidFill>
            <a:srgbClr val="741414">
              <a:alpha val="19000"/>
            </a:srgbClr>
          </a:solidFill>
          <a:ln>
            <a:solidFill>
              <a:srgbClr val="74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9E45A8B0-5609-E221-EF3D-D521228E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308383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Black Box ML model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3CA6C1-F3BB-447B-8AA1-71F14C6AEFA6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7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1FA07C-6ADC-65FA-E599-43D4C7A38408}"/>
              </a:ext>
            </a:extLst>
          </p:cNvPr>
          <p:cNvCxnSpPr/>
          <p:nvPr/>
        </p:nvCxnSpPr>
        <p:spPr>
          <a:xfrm>
            <a:off x="3298371" y="2797629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643A4A-1F1B-5EDF-2753-4DFF5F3BBCD0}"/>
              </a:ext>
            </a:extLst>
          </p:cNvPr>
          <p:cNvCxnSpPr/>
          <p:nvPr/>
        </p:nvCxnSpPr>
        <p:spPr>
          <a:xfrm>
            <a:off x="6868885" y="269581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9D86E094-63B0-019E-704C-86846ED15ABF}"/>
              </a:ext>
            </a:extLst>
          </p:cNvPr>
          <p:cNvSpPr txBox="1">
            <a:spLocks/>
          </p:cNvSpPr>
          <p:nvPr/>
        </p:nvSpPr>
        <p:spPr>
          <a:xfrm>
            <a:off x="7957457" y="1959429"/>
            <a:ext cx="2383971" cy="165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000000"/>
                </a:solidFill>
                <a:latin typeface="Agency FB" panose="020B0503020202020204" pitchFamily="34" charset="0"/>
              </a:rPr>
              <a:t>Output Data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Runoff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E48B5E28-6A7D-4CEC-0251-DB6C140B804F}"/>
              </a:ext>
            </a:extLst>
          </p:cNvPr>
          <p:cNvSpPr txBox="1">
            <a:spLocks/>
          </p:cNvSpPr>
          <p:nvPr/>
        </p:nvSpPr>
        <p:spPr>
          <a:xfrm>
            <a:off x="442403" y="5264733"/>
            <a:ext cx="11749597" cy="1001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Not constrained by limited representation of catchment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Capture natural phenomena that can’t be defined mathematically 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3DF11479-B425-EF8E-AE80-E74612B8432E}"/>
              </a:ext>
            </a:extLst>
          </p:cNvPr>
          <p:cNvSpPr/>
          <p:nvPr/>
        </p:nvSpPr>
        <p:spPr>
          <a:xfrm>
            <a:off x="4724400" y="1770524"/>
            <a:ext cx="1915886" cy="1850572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Learning Model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ADD998E-5208-935B-2156-85AFD2E61C28}"/>
              </a:ext>
            </a:extLst>
          </p:cNvPr>
          <p:cNvSpPr txBox="1">
            <a:spLocks/>
          </p:cNvSpPr>
          <p:nvPr/>
        </p:nvSpPr>
        <p:spPr>
          <a:xfrm>
            <a:off x="914400" y="2109898"/>
            <a:ext cx="2383971" cy="2134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000000"/>
                </a:solidFill>
                <a:latin typeface="Agency FB" panose="020B0503020202020204" pitchFamily="34" charset="0"/>
              </a:rPr>
              <a:t>Input Data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Precipitation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Temperature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Agency FB" panose="020B0503020202020204" pitchFamily="34" charset="0"/>
              </a:rPr>
              <a:t>Catchment Calibration Parameters</a:t>
            </a:r>
          </a:p>
        </p:txBody>
      </p:sp>
      <p:sp>
        <p:nvSpPr>
          <p:cNvPr id="24" name="Multiplication Sign 10">
            <a:extLst>
              <a:ext uri="{FF2B5EF4-FFF2-40B4-BE49-F238E27FC236}">
                <a16:creationId xmlns:a16="http://schemas.microsoft.com/office/drawing/2014/main" id="{14E69852-56C3-CE79-4BBD-CA2F33A624B7}"/>
              </a:ext>
            </a:extLst>
          </p:cNvPr>
          <p:cNvSpPr/>
          <p:nvPr/>
        </p:nvSpPr>
        <p:spPr>
          <a:xfrm>
            <a:off x="1475013" y="3103148"/>
            <a:ext cx="1262743" cy="1242957"/>
          </a:xfrm>
          <a:prstGeom prst="mathMultiply">
            <a:avLst/>
          </a:prstGeom>
          <a:solidFill>
            <a:srgbClr val="741414">
              <a:alpha val="19000"/>
            </a:srgbClr>
          </a:solidFill>
          <a:ln>
            <a:solidFill>
              <a:srgbClr val="74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02090320-7914-C387-6EF3-9683CE62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782" y="4536533"/>
            <a:ext cx="910683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Agency FB" panose="020B0503020202020204" pitchFamily="34" charset="0"/>
              </a:rPr>
              <a:t>Machine learning models can often outperform physical rainfall-runoff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485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Examples of Candidate ML Models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DFF8A12-D255-49EC-8145-14B27CE6CF90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8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xonomy of machine learning algorithms. | Download Scientific Diagram">
            <a:extLst>
              <a:ext uri="{FF2B5EF4-FFF2-40B4-BE49-F238E27FC236}">
                <a16:creationId xmlns:a16="http://schemas.microsoft.com/office/drawing/2014/main" id="{E8C38A58-2307-95AE-5D21-6664F96B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22" y="1603602"/>
            <a:ext cx="3977234" cy="44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2B2E17C5-8E97-181F-B39B-530C954B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184938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Feedforward Network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DFF8A12-D255-49EC-8145-14B27CE6CF90}" type="datetime1">
              <a:rPr lang="en-US" smtClean="0"/>
              <a:pPr algn="r"/>
              <a:t>10/4/2023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7F80-F312-48A2-B789-443729E8FA05}" type="slidenum">
              <a:rPr lang="en-US" smtClean="0"/>
              <a:t>9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89608" y="6276513"/>
            <a:ext cx="10395751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6BF718-EC1B-C619-6699-F0E7FD966004}"/>
              </a:ext>
            </a:extLst>
          </p:cNvPr>
          <p:cNvSpPr/>
          <p:nvPr/>
        </p:nvSpPr>
        <p:spPr>
          <a:xfrm>
            <a:off x="9982200" y="1959429"/>
            <a:ext cx="789214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xonomy of machine learning algorithms. | Download Scientific Diagram">
            <a:extLst>
              <a:ext uri="{FF2B5EF4-FFF2-40B4-BE49-F238E27FC236}">
                <a16:creationId xmlns:a16="http://schemas.microsoft.com/office/drawing/2014/main" id="{E8C38A58-2307-95AE-5D21-6664F96B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22" y="1603602"/>
            <a:ext cx="3977234" cy="44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E569E7-6268-1368-487C-FBFA1FD2C291}"/>
              </a:ext>
            </a:extLst>
          </p:cNvPr>
          <p:cNvSpPr/>
          <p:nvPr/>
        </p:nvSpPr>
        <p:spPr>
          <a:xfrm>
            <a:off x="3716977" y="1523766"/>
            <a:ext cx="855024" cy="435663"/>
          </a:xfrm>
          <a:prstGeom prst="rect">
            <a:avLst/>
          </a:prstGeom>
          <a:noFill/>
          <a:ln w="28575">
            <a:solidFill>
              <a:srgbClr val="741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564EDB-4DE9-A63A-2B9A-040E58AAD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27092"/>
            <a:ext cx="5323115" cy="239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552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Introduction |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Into an LSTM | Applications </a:t>
            </a:r>
          </a:p>
        </p:txBody>
      </p:sp>
      <p:sp>
        <p:nvSpPr>
          <p:cNvPr id="2" name="Footer Placeholder 12">
            <a:extLst>
              <a:ext uri="{FF2B5EF4-FFF2-40B4-BE49-F238E27FC236}">
                <a16:creationId xmlns:a16="http://schemas.microsoft.com/office/drawing/2014/main" id="{514DE2AE-8722-E1A7-95BC-82E46DEF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MultiSector</a:t>
            </a:r>
            <a:r>
              <a:rPr lang="en-US" dirty="0"/>
              <a:t> Dynamics Workshop (2023)</a:t>
            </a:r>
          </a:p>
        </p:txBody>
      </p:sp>
    </p:spTree>
    <p:extLst>
      <p:ext uri="{BB962C8B-B14F-4D97-AF65-F5344CB8AC3E}">
        <p14:creationId xmlns:p14="http://schemas.microsoft.com/office/powerpoint/2010/main" val="272085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1777</Words>
  <Application>Microsoft Office PowerPoint</Application>
  <PresentationFormat>Widescreen</PresentationFormat>
  <Paragraphs>316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Agency FB</vt:lpstr>
      <vt:lpstr>Arial</vt:lpstr>
      <vt:lpstr>Calibri</vt:lpstr>
      <vt:lpstr>Calibri Light</vt:lpstr>
      <vt:lpstr>Cambria Math</vt:lpstr>
      <vt:lpstr>Corbel Light</vt:lpstr>
      <vt:lpstr>Office Theme</vt:lpstr>
      <vt:lpstr>PowerPoint Presentation</vt:lpstr>
      <vt:lpstr>Let’s think about Rainfall-Runoff Modeling</vt:lpstr>
      <vt:lpstr>Let’s think about Rainfall-Runoff Modeling</vt:lpstr>
      <vt:lpstr>Black Box ML model</vt:lpstr>
      <vt:lpstr>Black Box ML model</vt:lpstr>
      <vt:lpstr>Black Box ML model</vt:lpstr>
      <vt:lpstr>Black Box ML model</vt:lpstr>
      <vt:lpstr>Examples of Candidate ML Models</vt:lpstr>
      <vt:lpstr>Feedforward Network</vt:lpstr>
      <vt:lpstr>Feedforward Network</vt:lpstr>
      <vt:lpstr>Why do we need memory-based models? </vt:lpstr>
      <vt:lpstr>Recurrent Networks</vt:lpstr>
      <vt:lpstr>Recurrent Networks</vt:lpstr>
      <vt:lpstr>Long Short-Term Memory (LSTM) Models </vt:lpstr>
      <vt:lpstr>Into the Guts of an LSTM</vt:lpstr>
      <vt:lpstr>LSTM Chain </vt:lpstr>
      <vt:lpstr>LSTM Chain </vt:lpstr>
      <vt:lpstr>Deeper Look into a Cell</vt:lpstr>
      <vt:lpstr>Cell State</vt:lpstr>
      <vt:lpstr>Cell State</vt:lpstr>
      <vt:lpstr>Gates</vt:lpstr>
      <vt:lpstr>Forget Gate</vt:lpstr>
      <vt:lpstr>Forget Gate</vt:lpstr>
      <vt:lpstr>Input Gate</vt:lpstr>
      <vt:lpstr>Input Gate</vt:lpstr>
      <vt:lpstr>Input Gate</vt:lpstr>
      <vt:lpstr>Update the Cell State</vt:lpstr>
      <vt:lpstr>Output Gate</vt:lpstr>
      <vt:lpstr>Applications</vt:lpstr>
      <vt:lpstr>Learning Real Hydrologic Processes</vt:lpstr>
      <vt:lpstr>PowerPoint Presentation</vt:lpstr>
      <vt:lpstr>Better prediction in gauged and ungauged basins at the CONUS scale</vt:lpstr>
      <vt:lpstr>Better prediction in gauged and ungauged basins at the CONUS scale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Rohini Gupta</dc:creator>
  <cp:lastModifiedBy>Rohini Gupta</cp:lastModifiedBy>
  <cp:revision>117</cp:revision>
  <dcterms:created xsi:type="dcterms:W3CDTF">2022-07-04T16:48:41Z</dcterms:created>
  <dcterms:modified xsi:type="dcterms:W3CDTF">2023-10-04T04:43:51Z</dcterms:modified>
</cp:coreProperties>
</file>